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6"/>
  </p:notesMasterIdLst>
  <p:sldIdLst>
    <p:sldId id="256" r:id="rId5"/>
    <p:sldId id="266" r:id="rId6"/>
    <p:sldId id="272" r:id="rId7"/>
    <p:sldId id="324" r:id="rId8"/>
    <p:sldId id="313" r:id="rId9"/>
    <p:sldId id="273" r:id="rId10"/>
    <p:sldId id="257" r:id="rId11"/>
    <p:sldId id="274" r:id="rId12"/>
    <p:sldId id="321" r:id="rId13"/>
    <p:sldId id="320" r:id="rId14"/>
    <p:sldId id="276" r:id="rId15"/>
    <p:sldId id="275" r:id="rId16"/>
    <p:sldId id="277" r:id="rId17"/>
    <p:sldId id="318" r:id="rId18"/>
    <p:sldId id="278" r:id="rId19"/>
    <p:sldId id="280" r:id="rId20"/>
    <p:sldId id="323" r:id="rId21"/>
    <p:sldId id="279" r:id="rId22"/>
    <p:sldId id="322" r:id="rId23"/>
    <p:sldId id="281" r:id="rId24"/>
    <p:sldId id="319" r:id="rId25"/>
    <p:sldId id="325" r:id="rId26"/>
    <p:sldId id="314" r:id="rId27"/>
    <p:sldId id="270" r:id="rId28"/>
    <p:sldId id="282" r:id="rId29"/>
    <p:sldId id="283" r:id="rId30"/>
    <p:sldId id="312" r:id="rId31"/>
    <p:sldId id="315" r:id="rId32"/>
    <p:sldId id="305" r:id="rId33"/>
    <p:sldId id="306" r:id="rId34"/>
    <p:sldId id="30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ACC6"/>
    <a:srgbClr val="465E89"/>
    <a:srgbClr val="FF5757"/>
    <a:srgbClr val="3F4149"/>
    <a:srgbClr val="A08AAD"/>
    <a:srgbClr val="9677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2CCE4F-AC51-4B0A-8BD6-9004E4040764}" v="4" dt="2026-05-11T01:57:55.7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77"/>
    <p:restoredTop sz="93141"/>
  </p:normalViewPr>
  <p:slideViewPr>
    <p:cSldViewPr snapToGrid="0">
      <p:cViewPr varScale="1">
        <p:scale>
          <a:sx n="101" d="100"/>
          <a:sy n="101" d="100"/>
        </p:scale>
        <p:origin x="78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0">
              <a:solidFill>
                <a:schemeClr val="lt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9E1-43E0-90D3-F1BE07AA793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9E1-43E0-90D3-F1BE07AA793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9E1-43E0-90D3-F1BE07AA793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9E1-43E0-90D3-F1BE07AA793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9E1-43E0-90D3-F1BE07AA793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F6F-8349-AAA9-56B97643810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en-US" sz="1600" b="1" i="0" u="none" strike="noStrike" kern="1200" baseline="0">
                    <a:solidFill>
                      <a:schemeClr val="bg1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+mn-cs"/>
                  </a:defRPr>
                </a:pPr>
                <a:endParaRPr lang="zh-HK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中文</c:v>
                </c:pt>
                <c:pt idx="1">
                  <c:v>科學</c:v>
                </c:pt>
                <c:pt idx="2">
                  <c:v>科技</c:v>
                </c:pt>
                <c:pt idx="3">
                  <c:v>數學</c:v>
                </c:pt>
                <c:pt idx="4">
                  <c:v>人文</c:v>
                </c:pt>
                <c:pt idx="5">
                  <c:v>中史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9E1-43E0-90D3-F1BE07AA793F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69ab96f1-f22f-4806-8c24-fe1cd3424bb7}"/>
      </c:ext>
    </c:extLst>
  </c:chart>
  <c:spPr>
    <a:noFill/>
    <a:ln>
      <a:noFill/>
    </a:ln>
    <a:effectLst/>
  </c:spPr>
  <c:txPr>
    <a:bodyPr/>
    <a:lstStyle/>
    <a:p>
      <a:pPr>
        <a:defRPr lang="en-US">
          <a:solidFill>
            <a:schemeClr val="bg1"/>
          </a:solidFill>
        </a:defRPr>
      </a:pPr>
      <a:endParaRPr lang="zh-H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460DD-7BA4-B645-A9C1-46C29AE52D69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3E9F7-889F-1049-B908-07AA0EB57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39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2793D-8EBB-9E4E-B4A7-DAF623964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CBD4FE-5168-D21F-378E-646B76720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8FEB74-EC4E-A3A0-0268-0D40E129B6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E3BC38-351E-D9B7-9F63-DAB6D4B6D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AD00BA-FDED-C919-6AB9-621AB6D3C0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2793D-8EBB-9E4E-B4A7-DAF623964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585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3689A-BA11-296E-69F1-02B50AD86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B9C228-DD14-18E1-5DBF-1F514B46D3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839CA2-6974-E965-55AD-A22F957A8C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61192-FAE5-AE28-34FC-9511BA0527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2793D-8EBB-9E4E-B4A7-DAF623964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8445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3B3BD2-89BD-52F7-9F40-CF81C0DC4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5F82A9-221D-F0E8-93A0-E89C1BE135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A9713E-5215-8B21-F74F-746A53378D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75C476-F65B-E38D-C29D-A7C1D1D372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2793D-8EBB-9E4E-B4A7-DAF623964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7528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8768D-715E-A84B-D57D-17CFC7F93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F56C10-2F3D-306F-9A0C-05BAADE9FE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2DB43E-7E08-7343-BAB1-F41F8D8A62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67E2EA-096D-1C4C-B809-4570594B4F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2793D-8EBB-9E4E-B4A7-DAF623964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125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E4D58-ABE3-6E7A-194D-18EF9F1C3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F81A1A-8174-1DC2-F045-7A2B9E6E2B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B78271-9088-DDB4-E031-75650F6FDD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186475-021A-C8B0-E649-67A4EEE10B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2793D-8EBB-9E4E-B4A7-DAF623964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98245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72A37-8F18-AE3F-6580-DB1CBEC1E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9A120B-FF73-62B4-8CF3-811D38BA56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446A64-C158-ECF4-83F9-D9EFD1A290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F231D-390B-2458-8700-AB6B8D6DA2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2793D-8EBB-9E4E-B4A7-DAF623964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8589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36BF1-33A6-CF93-51F4-233197868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582AE7-754D-B0B1-6B03-A203E59999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814E57-5D72-571C-6552-BB46F14A64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2EA8D-0A9B-B113-1416-17E4191048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2793D-8EBB-9E4E-B4A7-DAF623964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1262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CCF9D-2D26-14E7-8D67-F3D12BB23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3A2024-1D43-402D-BBE1-4B5FE3DB15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DEAE4C-3A73-B215-9371-14E5D84426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403269-DC62-33BC-6168-77F90CEE57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2793D-8EBB-9E4E-B4A7-DAF623964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310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71539F-C56B-9DA4-A5ED-9288384CA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5F3153-543A-5FD7-E547-5CDDECFF65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24C07E-BC03-79A6-0AF3-EB0DCDCA77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FEB4B1-064A-E2CD-49DC-31A5BACD24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2793D-8EBB-9E4E-B4A7-DAF623964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4051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165960-BB74-5267-4E81-69714F88C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091675-EC26-EB09-EEF2-E3F63716D4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9AFF49-DEF1-1F6B-3AD3-E15609F744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28BC7-48E6-5C45-87AD-9A999F866C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2793D-8EBB-9E4E-B4A7-DAF623964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9565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2793D-8EBB-9E4E-B4A7-DAF623964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786DF-78AF-959F-4D96-4770BF8EB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1DB603-D0F9-8B7C-1C1E-D802B93102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136269-D5B7-6648-4E50-47E5CE7F8E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秀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D08B4E-7082-8DA6-8BB9-8E1EAAB45C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2793D-8EBB-9E4E-B4A7-DAF623964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0639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3975F6-6453-E312-37BD-5FB7032F8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E21B34-4BB4-E750-4BFD-0F75BDD037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727411-735E-A7DC-30C1-AE26FDFEA5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及</a:t>
            </a:r>
            <a:r>
              <a:rPr lang="en-US" dirty="0" err="1"/>
              <a:t>秀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3069EF-4BC9-71F4-7849-410E5DB30D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2793D-8EBB-9E4E-B4A7-DAF623964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87592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A9093-BF91-3811-C90F-D59519F03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44B5EA-16BC-51E5-B20F-ECAFE3DAD3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8E6026-AA39-9226-B5A9-379A43360A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及</a:t>
            </a:r>
            <a:r>
              <a:rPr lang="en-US" dirty="0" err="1"/>
              <a:t>秀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44C1AB-EEDF-49E2-2AFE-9EB8DD591E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2793D-8EBB-9E4E-B4A7-DAF623964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3728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ADF432-6E38-E69E-ABBF-9C4982281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4D0256-07D9-FC51-DC43-FAEC288973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AA4190-7007-399F-79AC-4BF9D028A0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6C8514-C067-20FF-95AC-10BD8C2FF4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2793D-8EBB-9E4E-B4A7-DAF623964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895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2793D-8EBB-9E4E-B4A7-DAF623964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2793D-8EBB-9E4E-B4A7-DAF623964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28F1F7-EFF1-855E-B29A-B6F14EE53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64D33E-AC07-F776-7BEA-0B41A8252F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A13132-960C-2AA6-ECF2-D065CE7711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7F354-2541-44CE-50E7-70F6E25CAD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2793D-8EBB-9E4E-B4A7-DAF623964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851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EEB4F-58B7-3017-117E-2C72B44F2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39A1C9-3F19-B4C1-4394-8FEB8A4B6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82C669-2CBD-3044-EDEA-FB502567CD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A012F6-7B8F-8492-9737-3D56D3C8D3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2793D-8EBB-9E4E-B4A7-DAF623964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4630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0EB40-8655-26F3-BDA0-DA40101E2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B9538A-9FDB-30E1-E689-66DFD1C69A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D742F9-C657-3F74-CE84-8853AC7C09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FA78A7-6845-B7B4-1E7A-8263B4DAAA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2793D-8EBB-9E4E-B4A7-DAF623964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9651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5F49C-3CE8-F94B-EA2D-30BB3BBE4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D91A2E-B514-C763-8425-C376532C61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FF2F31-23F2-1DE7-E02D-C33459A626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28A12C-38C1-2BB5-6B1A-DFA5E44EDC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2793D-8EBB-9E4E-B4A7-DAF623964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157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2793D-8EBB-9E4E-B4A7-DAF623964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90A28-224E-0D18-40BA-9A078A2EB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470107-5219-163F-D9CC-7E5A154A38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E65130-950A-DF5A-591A-187CE04F58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B9339A-5E4B-842C-BEA1-AA1D1A58D4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2793D-8EBB-9E4E-B4A7-DAF623964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229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71037-B74B-79C1-9F91-7B020E442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82D950-BC9D-7563-EB47-DE6AAF6839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FEBF45-72FE-999A-DACA-20FA0C6B5F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727693-4220-A08C-16A6-9D531808D8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2793D-8EBB-9E4E-B4A7-DAF623964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736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E7F5AE-EF48-DCDC-BB99-400B50871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DB5527-F437-CCE6-531B-9C6F81BD7C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235837-4946-EB6F-1991-528C65B647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B1B5C2-58AD-9E4A-8815-BB6BAE6B85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2793D-8EBB-9E4E-B4A7-DAF623964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291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2793D-8EBB-9E4E-B4A7-DAF623964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4898D-2167-AB54-492D-846699E92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67AEF1-AE6C-20D8-106D-C8043387D7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3A8551-50B7-F462-3F6D-4510B0780B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EB87D9-3464-D8DD-6D02-F5EA94A47A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2793D-8EBB-9E4E-B4A7-DAF623964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848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AEC2C-52AB-1CDD-B29C-FDE82A7A7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BD1D9F-42E4-4271-640C-A4D4FA47A2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D98FE9-F835-AC5D-9A0E-5003169BBB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C34C3-ED6B-19E5-E741-1BFFC48A13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2793D-8EBB-9E4E-B4A7-DAF623964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952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2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41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157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37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29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7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41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30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65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67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4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anose="020B0604020202020204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6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2.sv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6.svg"/><Relationship Id="rId4" Type="http://schemas.openxmlformats.org/officeDocument/2006/relationships/image" Target="../media/image6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57.pn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jpeg"/><Relationship Id="rId4" Type="http://schemas.openxmlformats.org/officeDocument/2006/relationships/image" Target="../media/image6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jpeg"/><Relationship Id="rId4" Type="http://schemas.openxmlformats.org/officeDocument/2006/relationships/image" Target="../media/image68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6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chart" Target="../charts/chart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2.sv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4.jpeg"/><Relationship Id="rId9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 rot="-2165946">
            <a:off x="7877489" y="819161"/>
            <a:ext cx="5289847" cy="5186877"/>
            <a:chOff x="0" y="0"/>
            <a:chExt cx="812800" cy="7969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796978"/>
            </a:xfrm>
            <a:custGeom>
              <a:avLst/>
              <a:gdLst/>
              <a:ahLst/>
              <a:cxnLst/>
              <a:rect l="l" t="t" r="r" b="b"/>
              <a:pathLst>
                <a:path w="812800" h="796978">
                  <a:moveTo>
                    <a:pt x="406400" y="0"/>
                  </a:moveTo>
                  <a:cubicBezTo>
                    <a:pt x="181951" y="0"/>
                    <a:pt x="0" y="178410"/>
                    <a:pt x="0" y="398489"/>
                  </a:cubicBezTo>
                  <a:cubicBezTo>
                    <a:pt x="0" y="618569"/>
                    <a:pt x="181951" y="796978"/>
                    <a:pt x="406400" y="796978"/>
                  </a:cubicBezTo>
                  <a:cubicBezTo>
                    <a:pt x="630849" y="796978"/>
                    <a:pt x="812800" y="618569"/>
                    <a:pt x="812800" y="398489"/>
                  </a:cubicBezTo>
                  <a:cubicBezTo>
                    <a:pt x="812800" y="178410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gradFill>
                <a:gsLst>
                  <a:gs pos="0">
                    <a:srgbClr val="795AC6">
                      <a:alpha val="4500"/>
                    </a:srgbClr>
                  </a:gs>
                  <a:gs pos="100000">
                    <a:srgbClr val="5540FF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6617"/>
              <a:ext cx="660400" cy="68564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-10694109">
            <a:off x="8120499" y="974791"/>
            <a:ext cx="4730261" cy="4638184"/>
            <a:chOff x="0" y="0"/>
            <a:chExt cx="812800" cy="79697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796978"/>
            </a:xfrm>
            <a:custGeom>
              <a:avLst/>
              <a:gdLst/>
              <a:ahLst/>
              <a:cxnLst/>
              <a:rect l="l" t="t" r="r" b="b"/>
              <a:pathLst>
                <a:path w="812800" h="796978">
                  <a:moveTo>
                    <a:pt x="406400" y="0"/>
                  </a:moveTo>
                  <a:cubicBezTo>
                    <a:pt x="181951" y="0"/>
                    <a:pt x="0" y="178410"/>
                    <a:pt x="0" y="398489"/>
                  </a:cubicBezTo>
                  <a:cubicBezTo>
                    <a:pt x="0" y="618569"/>
                    <a:pt x="181951" y="796978"/>
                    <a:pt x="406400" y="796978"/>
                  </a:cubicBezTo>
                  <a:cubicBezTo>
                    <a:pt x="630849" y="796978"/>
                    <a:pt x="812800" y="618569"/>
                    <a:pt x="812800" y="398489"/>
                  </a:cubicBezTo>
                  <a:cubicBezTo>
                    <a:pt x="812800" y="178410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gradFill>
                <a:gsLst>
                  <a:gs pos="0">
                    <a:srgbClr val="795AC6">
                      <a:alpha val="4500"/>
                    </a:srgbClr>
                  </a:gs>
                  <a:gs pos="100000">
                    <a:srgbClr val="C6BFFF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6617"/>
              <a:ext cx="660400" cy="68564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3705" y="1425007"/>
            <a:ext cx="12178420" cy="3703759"/>
            <a:chOff x="-2981" y="-57150"/>
            <a:chExt cx="4811227" cy="1628498"/>
          </a:xfrm>
        </p:grpSpPr>
        <p:sp>
          <p:nvSpPr>
            <p:cNvPr id="18" name="Freeform 18"/>
            <p:cNvSpPr/>
            <p:nvPr/>
          </p:nvSpPr>
          <p:spPr>
            <a:xfrm>
              <a:off x="-2981" y="194618"/>
              <a:ext cx="4811227" cy="1376730"/>
            </a:xfrm>
            <a:custGeom>
              <a:avLst/>
              <a:gdLst/>
              <a:ahLst/>
              <a:cxnLst/>
              <a:rect l="l" t="t" r="r" b="b"/>
              <a:pathLst>
                <a:path w="2257474" h="890070">
                  <a:moveTo>
                    <a:pt x="0" y="0"/>
                  </a:moveTo>
                  <a:lnTo>
                    <a:pt x="2257474" y="0"/>
                  </a:lnTo>
                  <a:lnTo>
                    <a:pt x="2257474" y="890070"/>
                  </a:lnTo>
                  <a:lnTo>
                    <a:pt x="0" y="890070"/>
                  </a:lnTo>
                  <a:close/>
                </a:path>
              </a:pathLst>
            </a:custGeom>
            <a:solidFill>
              <a:srgbClr val="795AC6">
                <a:alpha val="61961"/>
              </a:srgbClr>
            </a:solidFill>
          </p:spPr>
          <p:txBody>
            <a:bodyPr/>
            <a:lstStyle/>
            <a:p>
              <a:pPr defTabSz="609630"/>
              <a:endParaRPr lang="en-US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2257474" cy="94722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42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403704" y="2303765"/>
            <a:ext cx="7813850" cy="25646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spcBef>
                <a:spcPct val="0"/>
              </a:spcBef>
            </a:pPr>
            <a:br>
              <a:rPr lang="en-US" altLang="ja-JP" sz="3600" b="1" spc="112" dirty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思源黑体-粗体 Bold" panose="020B0600000000000000" charset="-122"/>
                <a:sym typeface="思源黑体-粗体 Bold" panose="020B0600000000000000" charset="-122"/>
              </a:rPr>
            </a:br>
            <a:r>
              <a:rPr lang="ja-JP" altLang="en-US" sz="3600" b="1" spc="112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思源黑体-粗体 Bold" panose="020B0600000000000000" charset="-122"/>
                <a:sym typeface="思源黑体-粗体 Bold" panose="020B0600000000000000" charset="-122"/>
              </a:rPr>
              <a:t>將人工智能教育融入學與教</a:t>
            </a:r>
            <a:endParaRPr lang="en-US" altLang="ja-JP" sz="3600" b="1" spc="112" dirty="0">
              <a:solidFill>
                <a:srgbClr val="FFFF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思源黑体-粗体 Bold" panose="020B0600000000000000" charset="-122"/>
              <a:sym typeface="思源黑体-粗体 Bold" panose="020B0600000000000000" charset="-122"/>
            </a:endParaRPr>
          </a:p>
          <a:p>
            <a:pPr defTabSz="609630">
              <a:spcBef>
                <a:spcPct val="0"/>
              </a:spcBef>
            </a:pPr>
            <a:r>
              <a:rPr lang="en-US" sz="3600" b="1" spc="35" dirty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ileron Bold"/>
                <a:sym typeface="Aileron Bold"/>
              </a:rPr>
              <a:t>「</a:t>
            </a:r>
            <a:r>
              <a:rPr lang="en-US" sz="3600" b="1" spc="35" dirty="0" err="1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ileron Bold"/>
                <a:sym typeface="Aileron Bold"/>
              </a:rPr>
              <a:t>一生一數字人」分享</a:t>
            </a:r>
            <a:endParaRPr lang="en-US" altLang="ja-JP" sz="3600" b="1" spc="112" dirty="0">
              <a:solidFill>
                <a:srgbClr val="FFFF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思源黑体-粗体 Bold" panose="020B0600000000000000" charset="-122"/>
              <a:sym typeface="思源黑体-粗体 Bold" panose="020B0600000000000000" charset="-122"/>
            </a:endParaRPr>
          </a:p>
          <a:p>
            <a:pPr defTabSz="609630">
              <a:spcBef>
                <a:spcPct val="0"/>
              </a:spcBef>
            </a:pPr>
            <a:endParaRPr lang="en-US" altLang="ja-JP" sz="2933" b="1" spc="112" dirty="0">
              <a:solidFill>
                <a:srgbClr val="FFFF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思源黑体-粗体 Bold" panose="020B0600000000000000" charset="-122"/>
              <a:sym typeface="思源黑体-粗体 Bold" panose="020B0600000000000000" charset="-122"/>
            </a:endParaRPr>
          </a:p>
          <a:p>
            <a:pPr defTabSz="609630">
              <a:spcBef>
                <a:spcPct val="0"/>
              </a:spcBef>
            </a:pPr>
            <a:r>
              <a:rPr lang="en-US" sz="2933" b="1" spc="112" dirty="0" err="1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思源黑体-粗体 Bold" panose="020B0600000000000000" charset="-122"/>
                <a:sym typeface="思源黑体-粗体 Bold" panose="020B0600000000000000" charset="-122"/>
              </a:rPr>
              <a:t>順德聯誼總會翁祐中學</a:t>
            </a:r>
            <a:endParaRPr lang="en-US" sz="2933" b="1" spc="112" dirty="0">
              <a:solidFill>
                <a:srgbClr val="FFFF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思源黑体-粗体 Bold" panose="020B0600000000000000" charset="-122"/>
              <a:sym typeface="思源黑体-粗体 Bold" panose="020B0600000000000000" charset="-122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8123764" y="1013952"/>
            <a:ext cx="4797296" cy="47972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26" name="Picture 2" descr="coding gifs by chris | Dribbbl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8466" y="2071906"/>
            <a:ext cx="3575185" cy="268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227201" y="1219250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BF3C19-C311-E535-5279-BE9323FC5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3">
            <a:extLst>
              <a:ext uri="{FF2B5EF4-FFF2-40B4-BE49-F238E27FC236}">
                <a16:creationId xmlns:a16="http://schemas.microsoft.com/office/drawing/2014/main" id="{33F6E91B-D9AF-19D2-6A6B-649E8D4E9B40}"/>
              </a:ext>
            </a:extLst>
          </p:cNvPr>
          <p:cNvSpPr/>
          <p:nvPr/>
        </p:nvSpPr>
        <p:spPr>
          <a:xfrm rot="18471162">
            <a:off x="-3782876" y="2934893"/>
            <a:ext cx="7520747" cy="5086760"/>
          </a:xfrm>
          <a:custGeom>
            <a:avLst/>
            <a:gdLst/>
            <a:ahLst/>
            <a:cxnLst/>
            <a:rect l="l" t="t" r="r" b="b"/>
            <a:pathLst>
              <a:path w="11281121" h="7630140">
                <a:moveTo>
                  <a:pt x="0" y="0"/>
                </a:moveTo>
                <a:lnTo>
                  <a:pt x="11281121" y="0"/>
                </a:lnTo>
                <a:lnTo>
                  <a:pt x="11281121" y="7630140"/>
                </a:lnTo>
                <a:lnTo>
                  <a:pt x="0" y="76301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1FD3A9B3-79CF-44BE-F135-455CA10E6F43}"/>
              </a:ext>
            </a:extLst>
          </p:cNvPr>
          <p:cNvSpPr/>
          <p:nvPr/>
        </p:nvSpPr>
        <p:spPr>
          <a:xfrm rot="5950922">
            <a:off x="4331344" y="-29480"/>
            <a:ext cx="7520747" cy="5086760"/>
          </a:xfrm>
          <a:custGeom>
            <a:avLst/>
            <a:gdLst/>
            <a:ahLst/>
            <a:cxnLst/>
            <a:rect l="l" t="t" r="r" b="b"/>
            <a:pathLst>
              <a:path w="11281121" h="7630140">
                <a:moveTo>
                  <a:pt x="0" y="0"/>
                </a:moveTo>
                <a:lnTo>
                  <a:pt x="11281121" y="0"/>
                </a:lnTo>
                <a:lnTo>
                  <a:pt x="11281121" y="7630140"/>
                </a:lnTo>
                <a:lnTo>
                  <a:pt x="0" y="76301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6B0F52B-2DD2-3B9B-266E-93543DDD7B34}"/>
              </a:ext>
            </a:extLst>
          </p:cNvPr>
          <p:cNvGrpSpPr/>
          <p:nvPr/>
        </p:nvGrpSpPr>
        <p:grpSpPr>
          <a:xfrm>
            <a:off x="454067" y="544339"/>
            <a:ext cx="11283865" cy="677674"/>
            <a:chOff x="508568" y="590846"/>
            <a:chExt cx="11283865" cy="677674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09555E9F-F609-2666-BD51-351331AB5E68}"/>
                </a:ext>
              </a:extLst>
            </p:cNvPr>
            <p:cNvSpPr/>
            <p:nvPr/>
          </p:nvSpPr>
          <p:spPr>
            <a:xfrm>
              <a:off x="680737" y="675446"/>
              <a:ext cx="11111696" cy="521923"/>
            </a:xfrm>
            <a:prstGeom prst="roundRect">
              <a:avLst>
                <a:gd name="adj" fmla="val 28545"/>
              </a:avLst>
            </a:prstGeom>
            <a:solidFill>
              <a:srgbClr val="FF575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>
                  <a:solidFill>
                    <a:schemeClr val="bg1"/>
                  </a:solidFill>
                  <a:latin typeface="微軟正黑體" panose="020B0604030504040204" charset="-120"/>
                  <a:ea typeface="微軟正黑體" panose="020B0604030504040204" charset="-120"/>
                </a:rPr>
                <a:t>閱讀材料和參考素材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5375D8F-AF33-ECF4-065F-C39DB5C4983C}"/>
                </a:ext>
              </a:extLst>
            </p:cNvPr>
            <p:cNvSpPr/>
            <p:nvPr/>
          </p:nvSpPr>
          <p:spPr>
            <a:xfrm>
              <a:off x="508568" y="590846"/>
              <a:ext cx="677674" cy="677674"/>
            </a:xfrm>
            <a:prstGeom prst="ellipse">
              <a:avLst/>
            </a:prstGeom>
            <a:solidFill>
              <a:srgbClr val="FF575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１</a:t>
              </a:r>
            </a:p>
          </p:txBody>
        </p:sp>
      </p:grp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AB09F88-CDEA-CCA9-7E65-240555460024}"/>
              </a:ext>
            </a:extLst>
          </p:cNvPr>
          <p:cNvSpPr/>
          <p:nvPr/>
        </p:nvSpPr>
        <p:spPr>
          <a:xfrm>
            <a:off x="1933575" y="5937407"/>
            <a:ext cx="8324850" cy="77913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微軟正黑體" panose="020B0604030504040204" charset="-120"/>
                <a:ea typeface="微軟正黑體" panose="020B0604030504040204" charset="-120"/>
              </a:rPr>
              <a:t>相關科目老師預先準備好閱讀材料及參考素材</a:t>
            </a:r>
            <a:br>
              <a:rPr lang="en-US" altLang="ja-JP" sz="2000" dirty="0">
                <a:solidFill>
                  <a:schemeClr val="bg1"/>
                </a:solidFill>
                <a:latin typeface="微軟正黑體" panose="020B0604030504040204" charset="-120"/>
                <a:ea typeface="微軟正黑體" panose="020B0604030504040204" charset="-120"/>
              </a:rPr>
            </a:br>
            <a:r>
              <a:rPr lang="ja-JP" altLang="en-US" sz="2000">
                <a:solidFill>
                  <a:schemeClr val="bg1"/>
                </a:solidFill>
                <a:latin typeface="微軟正黑體" panose="020B0604030504040204" charset="-120"/>
                <a:ea typeface="微軟正黑體" panose="020B0604030504040204" charset="-120"/>
              </a:rPr>
              <a:t>讓同學對歷史人物建立初步認識</a:t>
            </a:r>
          </a:p>
        </p:txBody>
      </p:sp>
      <p:pic>
        <p:nvPicPr>
          <p:cNvPr id="9" name="Picture 8" descr="A close-up of a document&#10;&#10;AI-generated content may be incorrect.">
            <a:extLst>
              <a:ext uri="{FF2B5EF4-FFF2-40B4-BE49-F238E27FC236}">
                <a16:creationId xmlns:a16="http://schemas.microsoft.com/office/drawing/2014/main" id="{D85CA033-D56D-8343-AA30-FF92B44127C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699" y="1470335"/>
            <a:ext cx="3317520" cy="4352925"/>
          </a:xfrm>
          <a:prstGeom prst="rect">
            <a:avLst/>
          </a:prstGeom>
        </p:spPr>
      </p:pic>
      <p:pic>
        <p:nvPicPr>
          <p:cNvPr id="14" name="Picture 13" descr="A screenshot of a qr code&#10;&#10;AI-generated content may be incorrect.">
            <a:extLst>
              <a:ext uri="{FF2B5EF4-FFF2-40B4-BE49-F238E27FC236}">
                <a16:creationId xmlns:a16="http://schemas.microsoft.com/office/drawing/2014/main" id="{B0864570-6B46-287D-F254-6905C475C23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677" y="1470335"/>
            <a:ext cx="3310148" cy="4352925"/>
          </a:xfrm>
          <a:prstGeom prst="rect">
            <a:avLst/>
          </a:prstGeom>
        </p:spPr>
      </p:pic>
      <p:pic>
        <p:nvPicPr>
          <p:cNvPr id="18" name="Picture 17" descr="A screenshot of a qr code&#10;&#10;AI-generated content may be incorrect.">
            <a:extLst>
              <a:ext uri="{FF2B5EF4-FFF2-40B4-BE49-F238E27FC236}">
                <a16:creationId xmlns:a16="http://schemas.microsoft.com/office/drawing/2014/main" id="{6E46E558-6CBD-2277-E690-D82EF58C9D2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283" y="1470335"/>
            <a:ext cx="3310148" cy="435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88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26DE23-3E6F-FB48-CC30-31C5374A9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3">
            <a:extLst>
              <a:ext uri="{FF2B5EF4-FFF2-40B4-BE49-F238E27FC236}">
                <a16:creationId xmlns:a16="http://schemas.microsoft.com/office/drawing/2014/main" id="{499B1BF1-C307-D46C-D9DC-724919D4B501}"/>
              </a:ext>
            </a:extLst>
          </p:cNvPr>
          <p:cNvSpPr/>
          <p:nvPr/>
        </p:nvSpPr>
        <p:spPr>
          <a:xfrm rot="10128551">
            <a:off x="7119443" y="4730622"/>
            <a:ext cx="7520747" cy="5086760"/>
          </a:xfrm>
          <a:custGeom>
            <a:avLst/>
            <a:gdLst/>
            <a:ahLst/>
            <a:cxnLst/>
            <a:rect l="l" t="t" r="r" b="b"/>
            <a:pathLst>
              <a:path w="11281121" h="7630140">
                <a:moveTo>
                  <a:pt x="0" y="0"/>
                </a:moveTo>
                <a:lnTo>
                  <a:pt x="11281121" y="0"/>
                </a:lnTo>
                <a:lnTo>
                  <a:pt x="11281121" y="7630140"/>
                </a:lnTo>
                <a:lnTo>
                  <a:pt x="0" y="76301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73CD61B1-33D8-1D4D-493D-EE5362CECBB3}"/>
              </a:ext>
            </a:extLst>
          </p:cNvPr>
          <p:cNvSpPr/>
          <p:nvPr/>
        </p:nvSpPr>
        <p:spPr>
          <a:xfrm rot="13313170">
            <a:off x="-3306306" y="-1009779"/>
            <a:ext cx="7520747" cy="5086760"/>
          </a:xfrm>
          <a:custGeom>
            <a:avLst/>
            <a:gdLst/>
            <a:ahLst/>
            <a:cxnLst/>
            <a:rect l="l" t="t" r="r" b="b"/>
            <a:pathLst>
              <a:path w="11281121" h="7630140">
                <a:moveTo>
                  <a:pt x="0" y="0"/>
                </a:moveTo>
                <a:lnTo>
                  <a:pt x="11281121" y="0"/>
                </a:lnTo>
                <a:lnTo>
                  <a:pt x="11281121" y="7630140"/>
                </a:lnTo>
                <a:lnTo>
                  <a:pt x="0" y="76301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Freeform 13">
            <a:extLst>
              <a:ext uri="{FF2B5EF4-FFF2-40B4-BE49-F238E27FC236}">
                <a16:creationId xmlns:a16="http://schemas.microsoft.com/office/drawing/2014/main" id="{3A6B7DE5-D313-20E8-C9D5-A3C248C269AD}"/>
              </a:ext>
            </a:extLst>
          </p:cNvPr>
          <p:cNvSpPr/>
          <p:nvPr/>
        </p:nvSpPr>
        <p:spPr>
          <a:xfrm rot="18471162">
            <a:off x="8226749" y="-4131952"/>
            <a:ext cx="7520747" cy="5086760"/>
          </a:xfrm>
          <a:custGeom>
            <a:avLst/>
            <a:gdLst/>
            <a:ahLst/>
            <a:cxnLst/>
            <a:rect l="l" t="t" r="r" b="b"/>
            <a:pathLst>
              <a:path w="11281121" h="7630140">
                <a:moveTo>
                  <a:pt x="0" y="0"/>
                </a:moveTo>
                <a:lnTo>
                  <a:pt x="11281121" y="0"/>
                </a:lnTo>
                <a:lnTo>
                  <a:pt x="11281121" y="7630140"/>
                </a:lnTo>
                <a:lnTo>
                  <a:pt x="0" y="76301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7F48790-6776-B9E8-6AA0-3279FA824D45}"/>
              </a:ext>
            </a:extLst>
          </p:cNvPr>
          <p:cNvGrpSpPr/>
          <p:nvPr/>
        </p:nvGrpSpPr>
        <p:grpSpPr>
          <a:xfrm>
            <a:off x="454067" y="548546"/>
            <a:ext cx="11283865" cy="677674"/>
            <a:chOff x="490280" y="548546"/>
            <a:chExt cx="11283865" cy="677674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060A8BD-28C4-94BC-1FDB-222EEF271FE5}"/>
                </a:ext>
              </a:extLst>
            </p:cNvPr>
            <p:cNvSpPr/>
            <p:nvPr/>
          </p:nvSpPr>
          <p:spPr>
            <a:xfrm>
              <a:off x="662449" y="633146"/>
              <a:ext cx="11111696" cy="521923"/>
            </a:xfrm>
            <a:prstGeom prst="roundRect">
              <a:avLst>
                <a:gd name="adj" fmla="val 28545"/>
              </a:avLst>
            </a:prstGeom>
            <a:solidFill>
              <a:srgbClr val="FF575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>
                  <a:solidFill>
                    <a:schemeClr val="bg1"/>
                  </a:solidFill>
                  <a:latin typeface="微軟正黑體" panose="020B0604030504040204" charset="-120"/>
                  <a:ea typeface="微軟正黑體" panose="020B0604030504040204" charset="-120"/>
                </a:rPr>
                <a:t>對歷史人物進行詳細的資料研習：人物事蹟</a:t>
              </a:r>
              <a:endParaRPr lang="ja-JP" altLang="en-US" sz="2400" dirty="0">
                <a:solidFill>
                  <a:schemeClr val="bg1"/>
                </a:solidFill>
                <a:latin typeface="微軟正黑體" panose="020B0604030504040204" charset="-120"/>
                <a:ea typeface="微軟正黑體" panose="020B0604030504040204" charset="-12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6D08670-F6DA-6E83-6BD0-B6F48AB4F2C0}"/>
                </a:ext>
              </a:extLst>
            </p:cNvPr>
            <p:cNvSpPr/>
            <p:nvPr/>
          </p:nvSpPr>
          <p:spPr>
            <a:xfrm>
              <a:off x="490280" y="548546"/>
              <a:ext cx="677674" cy="677674"/>
            </a:xfrm>
            <a:prstGeom prst="ellipse">
              <a:avLst/>
            </a:prstGeom>
            <a:solidFill>
              <a:srgbClr val="FF575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2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30BF722-4AB3-00D3-6C8A-608766464B1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317" y="1655689"/>
            <a:ext cx="4621356" cy="35466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123A6A-679A-3595-19C7-BAB810F2754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4673" y="1655689"/>
            <a:ext cx="2807742" cy="35466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9F6822-BEAE-C431-BF38-FCC5DC8BF17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9853" y="1655689"/>
            <a:ext cx="2475292" cy="3546622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49EE295-116B-FAF1-3715-11AB95F21942}"/>
              </a:ext>
            </a:extLst>
          </p:cNvPr>
          <p:cNvSpPr/>
          <p:nvPr/>
        </p:nvSpPr>
        <p:spPr>
          <a:xfrm>
            <a:off x="2057400" y="5548136"/>
            <a:ext cx="8077200" cy="77913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微軟正黑體" panose="020B0604030504040204" charset="-120"/>
                <a:ea typeface="微軟正黑體" panose="020B0604030504040204" charset="-120"/>
              </a:rPr>
              <a:t>學生需要蒐集資料，研究挑選的歷史人物一生中的重要事蹟</a:t>
            </a:r>
          </a:p>
        </p:txBody>
      </p:sp>
    </p:spTree>
    <p:extLst>
      <p:ext uri="{BB962C8B-B14F-4D97-AF65-F5344CB8AC3E}">
        <p14:creationId xmlns:p14="http://schemas.microsoft.com/office/powerpoint/2010/main" val="1702717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20556D-9206-2ED7-F94E-934D0EEF2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3">
            <a:extLst>
              <a:ext uri="{FF2B5EF4-FFF2-40B4-BE49-F238E27FC236}">
                <a16:creationId xmlns:a16="http://schemas.microsoft.com/office/drawing/2014/main" id="{5BEF22F8-E7B8-D2C1-DDBD-333BFEC9D168}"/>
              </a:ext>
            </a:extLst>
          </p:cNvPr>
          <p:cNvSpPr/>
          <p:nvPr/>
        </p:nvSpPr>
        <p:spPr>
          <a:xfrm rot="8742476">
            <a:off x="7433761" y="4545105"/>
            <a:ext cx="6701089" cy="4625790"/>
          </a:xfrm>
          <a:custGeom>
            <a:avLst/>
            <a:gdLst/>
            <a:ahLst/>
            <a:cxnLst/>
            <a:rect l="l" t="t" r="r" b="b"/>
            <a:pathLst>
              <a:path w="11281121" h="7630140">
                <a:moveTo>
                  <a:pt x="0" y="0"/>
                </a:moveTo>
                <a:lnTo>
                  <a:pt x="11281121" y="0"/>
                </a:lnTo>
                <a:lnTo>
                  <a:pt x="11281121" y="7630140"/>
                </a:lnTo>
                <a:lnTo>
                  <a:pt x="0" y="76301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2EF3B5DF-C793-AE1F-59F3-969B922A0DB8}"/>
              </a:ext>
            </a:extLst>
          </p:cNvPr>
          <p:cNvSpPr/>
          <p:nvPr/>
        </p:nvSpPr>
        <p:spPr>
          <a:xfrm rot="13313170">
            <a:off x="-10452723" y="-8503316"/>
            <a:ext cx="16230841" cy="14740751"/>
          </a:xfrm>
          <a:custGeom>
            <a:avLst/>
            <a:gdLst/>
            <a:ahLst/>
            <a:cxnLst/>
            <a:rect l="l" t="t" r="r" b="b"/>
            <a:pathLst>
              <a:path w="11281121" h="7630140">
                <a:moveTo>
                  <a:pt x="0" y="0"/>
                </a:moveTo>
                <a:lnTo>
                  <a:pt x="11281121" y="0"/>
                </a:lnTo>
                <a:lnTo>
                  <a:pt x="11281121" y="7630140"/>
                </a:lnTo>
                <a:lnTo>
                  <a:pt x="0" y="76301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14D86B-27EE-E10A-78EE-5A692E2E3F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50" y="1947728"/>
            <a:ext cx="4733925" cy="31949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61507B-E545-A352-9CDA-86B6A3B2563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8259" y="1947728"/>
            <a:ext cx="6502220" cy="319494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DB6F2CF-483E-49DB-E2FA-1E7CC319AF88}"/>
              </a:ext>
            </a:extLst>
          </p:cNvPr>
          <p:cNvGrpSpPr/>
          <p:nvPr/>
        </p:nvGrpSpPr>
        <p:grpSpPr>
          <a:xfrm>
            <a:off x="454067" y="546179"/>
            <a:ext cx="11283865" cy="677674"/>
            <a:chOff x="499424" y="628475"/>
            <a:chExt cx="11283865" cy="677674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0775E446-3ACC-BED8-9B58-77AA6485845B}"/>
                </a:ext>
              </a:extLst>
            </p:cNvPr>
            <p:cNvSpPr/>
            <p:nvPr/>
          </p:nvSpPr>
          <p:spPr>
            <a:xfrm>
              <a:off x="671593" y="713075"/>
              <a:ext cx="11111696" cy="521923"/>
            </a:xfrm>
            <a:prstGeom prst="roundRect">
              <a:avLst>
                <a:gd name="adj" fmla="val 28545"/>
              </a:avLst>
            </a:prstGeom>
            <a:solidFill>
              <a:srgbClr val="FF575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>
                  <a:solidFill>
                    <a:schemeClr val="bg1"/>
                  </a:solidFill>
                  <a:latin typeface="微軟正黑體" panose="020B0604030504040204" charset="-120"/>
                  <a:ea typeface="微軟正黑體" panose="020B0604030504040204" charset="-120"/>
                </a:rPr>
                <a:t>對歷史人物進行詳細的資料研習：價值觀</a:t>
              </a:r>
              <a:endParaRPr lang="ja-JP" altLang="en-US" sz="2400" dirty="0">
                <a:solidFill>
                  <a:schemeClr val="bg1"/>
                </a:solidFill>
                <a:latin typeface="微軟正黑體" panose="020B0604030504040204" charset="-120"/>
                <a:ea typeface="微軟正黑體" panose="020B0604030504040204" charset="-12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320087B-D615-0895-D958-B1ED5A52273C}"/>
                </a:ext>
              </a:extLst>
            </p:cNvPr>
            <p:cNvSpPr/>
            <p:nvPr/>
          </p:nvSpPr>
          <p:spPr>
            <a:xfrm>
              <a:off x="499424" y="628475"/>
              <a:ext cx="677674" cy="677674"/>
            </a:xfrm>
            <a:prstGeom prst="ellipse">
              <a:avLst/>
            </a:prstGeom>
            <a:solidFill>
              <a:srgbClr val="FF575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2</a:t>
              </a:r>
            </a:p>
          </p:txBody>
        </p:sp>
      </p:grp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C8FC016-7A43-5244-F1AD-2DE1D8EBFA4A}"/>
              </a:ext>
            </a:extLst>
          </p:cNvPr>
          <p:cNvSpPr/>
          <p:nvPr/>
        </p:nvSpPr>
        <p:spPr>
          <a:xfrm>
            <a:off x="2057400" y="5548136"/>
            <a:ext cx="8077200" cy="77913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微軟正黑體" panose="020B0604030504040204" charset="-120"/>
                <a:ea typeface="微軟正黑體" panose="020B0604030504040204" charset="-120"/>
              </a:rPr>
              <a:t>學生需要仔細研究歷史人物的事蹟，從中摘取內容</a:t>
            </a:r>
            <a:br>
              <a:rPr lang="en-US" altLang="ja-JP" sz="2000" dirty="0">
                <a:solidFill>
                  <a:schemeClr val="bg1"/>
                </a:solidFill>
                <a:latin typeface="微軟正黑體" panose="020B0604030504040204" charset="-120"/>
                <a:ea typeface="微軟正黑體" panose="020B0604030504040204" charset="-120"/>
              </a:rPr>
            </a:br>
            <a:r>
              <a:rPr lang="ja-JP" altLang="en-US" sz="2000">
                <a:solidFill>
                  <a:schemeClr val="bg1"/>
                </a:solidFill>
                <a:latin typeface="微軟正黑體" panose="020B0604030504040204" charset="-120"/>
                <a:ea typeface="微軟正黑體" panose="020B0604030504040204" charset="-120"/>
              </a:rPr>
              <a:t>說明人物的那些行為反映了他擁有那些正向價值觀</a:t>
            </a:r>
          </a:p>
        </p:txBody>
      </p:sp>
      <p:sp>
        <p:nvSpPr>
          <p:cNvPr id="19" name="Freeform 13">
            <a:extLst>
              <a:ext uri="{FF2B5EF4-FFF2-40B4-BE49-F238E27FC236}">
                <a16:creationId xmlns:a16="http://schemas.microsoft.com/office/drawing/2014/main" id="{36CAA37B-F62E-E3E5-32FF-26B34642C6F4}"/>
              </a:ext>
            </a:extLst>
          </p:cNvPr>
          <p:cNvSpPr/>
          <p:nvPr/>
        </p:nvSpPr>
        <p:spPr>
          <a:xfrm rot="13313170">
            <a:off x="9609562" y="-2033925"/>
            <a:ext cx="6701089" cy="4625790"/>
          </a:xfrm>
          <a:custGeom>
            <a:avLst/>
            <a:gdLst/>
            <a:ahLst/>
            <a:cxnLst/>
            <a:rect l="l" t="t" r="r" b="b"/>
            <a:pathLst>
              <a:path w="11281121" h="7630140">
                <a:moveTo>
                  <a:pt x="0" y="0"/>
                </a:moveTo>
                <a:lnTo>
                  <a:pt x="11281121" y="0"/>
                </a:lnTo>
                <a:lnTo>
                  <a:pt x="11281121" y="7630140"/>
                </a:lnTo>
                <a:lnTo>
                  <a:pt x="0" y="76301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7676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2BB652-C1AE-4EE9-0E9A-E81680F8B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3">
            <a:extLst>
              <a:ext uri="{FF2B5EF4-FFF2-40B4-BE49-F238E27FC236}">
                <a16:creationId xmlns:a16="http://schemas.microsoft.com/office/drawing/2014/main" id="{A5EE2C6E-70FC-7E83-AF71-17E7D3318A2A}"/>
              </a:ext>
            </a:extLst>
          </p:cNvPr>
          <p:cNvSpPr/>
          <p:nvPr/>
        </p:nvSpPr>
        <p:spPr>
          <a:xfrm rot="8538424">
            <a:off x="7609262" y="2133051"/>
            <a:ext cx="8601678" cy="5610870"/>
          </a:xfrm>
          <a:custGeom>
            <a:avLst/>
            <a:gdLst/>
            <a:ahLst/>
            <a:cxnLst/>
            <a:rect l="l" t="t" r="r" b="b"/>
            <a:pathLst>
              <a:path w="11281121" h="7630140">
                <a:moveTo>
                  <a:pt x="0" y="0"/>
                </a:moveTo>
                <a:lnTo>
                  <a:pt x="11281121" y="0"/>
                </a:lnTo>
                <a:lnTo>
                  <a:pt x="11281121" y="7630140"/>
                </a:lnTo>
                <a:lnTo>
                  <a:pt x="0" y="76301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id="{0D946232-8522-6C78-6365-01141B4624E0}"/>
              </a:ext>
            </a:extLst>
          </p:cNvPr>
          <p:cNvSpPr/>
          <p:nvPr/>
        </p:nvSpPr>
        <p:spPr>
          <a:xfrm rot="13313170">
            <a:off x="-3896876" y="-3547929"/>
            <a:ext cx="8529718" cy="7746638"/>
          </a:xfrm>
          <a:custGeom>
            <a:avLst/>
            <a:gdLst/>
            <a:ahLst/>
            <a:cxnLst/>
            <a:rect l="l" t="t" r="r" b="b"/>
            <a:pathLst>
              <a:path w="11281121" h="7630140">
                <a:moveTo>
                  <a:pt x="0" y="0"/>
                </a:moveTo>
                <a:lnTo>
                  <a:pt x="11281121" y="0"/>
                </a:lnTo>
                <a:lnTo>
                  <a:pt x="11281121" y="7630140"/>
                </a:lnTo>
                <a:lnTo>
                  <a:pt x="0" y="76301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38B7E4-096E-F72D-5862-B40D34C8654C}"/>
              </a:ext>
            </a:extLst>
          </p:cNvPr>
          <p:cNvGrpSpPr/>
          <p:nvPr/>
        </p:nvGrpSpPr>
        <p:grpSpPr>
          <a:xfrm>
            <a:off x="454067" y="544125"/>
            <a:ext cx="11283865" cy="677674"/>
            <a:chOff x="499424" y="1852971"/>
            <a:chExt cx="11283865" cy="677674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56DEA08B-E8A6-BA99-F9B2-30C6523DE722}"/>
                </a:ext>
              </a:extLst>
            </p:cNvPr>
            <p:cNvSpPr/>
            <p:nvPr/>
          </p:nvSpPr>
          <p:spPr>
            <a:xfrm>
              <a:off x="671593" y="1937571"/>
              <a:ext cx="11111696" cy="521923"/>
            </a:xfrm>
            <a:prstGeom prst="roundRect">
              <a:avLst>
                <a:gd name="adj" fmla="val 28545"/>
              </a:avLst>
            </a:prstGeom>
            <a:solidFill>
              <a:srgbClr val="FF575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>
                  <a:solidFill>
                    <a:schemeClr val="bg1"/>
                  </a:solidFill>
                  <a:latin typeface="微軟正黑體" panose="020B0604030504040204" charset="-120"/>
                  <a:ea typeface="微軟正黑體" panose="020B0604030504040204" charset="-120"/>
                </a:rPr>
                <a:t>對歷史人物進行詳細的資料研習：人物性格</a:t>
              </a:r>
              <a:endParaRPr lang="ja-JP" altLang="en-US" sz="2400" dirty="0">
                <a:solidFill>
                  <a:schemeClr val="bg1"/>
                </a:solidFill>
                <a:latin typeface="微軟正黑體" panose="020B0604030504040204" charset="-120"/>
                <a:ea typeface="微軟正黑體" panose="020B0604030504040204" charset="-12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43A0814-5F60-B6E5-6326-B5B20C5EC0E8}"/>
                </a:ext>
              </a:extLst>
            </p:cNvPr>
            <p:cNvSpPr/>
            <p:nvPr/>
          </p:nvSpPr>
          <p:spPr>
            <a:xfrm>
              <a:off x="499424" y="1852971"/>
              <a:ext cx="677674" cy="677674"/>
            </a:xfrm>
            <a:prstGeom prst="ellipse">
              <a:avLst/>
            </a:prstGeom>
            <a:solidFill>
              <a:srgbClr val="FF575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2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E21DD6F-B2CF-5CEB-6DCB-6CFD689A459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067" y="2105025"/>
            <a:ext cx="6441787" cy="28334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22A952-94B2-5FE7-16C0-3DC0DE70B91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0840" y="1596170"/>
            <a:ext cx="4296310" cy="3665659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CAE2C92-F25E-480A-CA91-C0410E3A9A98}"/>
              </a:ext>
            </a:extLst>
          </p:cNvPr>
          <p:cNvSpPr/>
          <p:nvPr/>
        </p:nvSpPr>
        <p:spPr>
          <a:xfrm>
            <a:off x="2057400" y="5548136"/>
            <a:ext cx="8077200" cy="77913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微軟正黑體" panose="020B0604030504040204" charset="-120"/>
                <a:ea typeface="微軟正黑體" panose="020B0604030504040204" charset="-120"/>
              </a:rPr>
              <a:t>學生需要從所挑選的歷史人物的事蹟、行為舉止</a:t>
            </a:r>
            <a:br>
              <a:rPr lang="en-US" altLang="ja-JP" sz="2000" dirty="0">
                <a:solidFill>
                  <a:schemeClr val="bg1"/>
                </a:solidFill>
                <a:latin typeface="微軟正黑體" panose="020B0604030504040204" charset="-120"/>
                <a:ea typeface="微軟正黑體" panose="020B0604030504040204" charset="-120"/>
              </a:rPr>
            </a:br>
            <a:r>
              <a:rPr lang="ja-JP" altLang="en-US" sz="2000">
                <a:solidFill>
                  <a:schemeClr val="bg1"/>
                </a:solidFill>
                <a:latin typeface="微軟正黑體" panose="020B0604030504040204" charset="-120"/>
                <a:ea typeface="微軟正黑體" panose="020B0604030504040204" charset="-120"/>
              </a:rPr>
              <a:t>、說話談吐等總結出他的人物性格</a:t>
            </a:r>
          </a:p>
        </p:txBody>
      </p:sp>
    </p:spTree>
    <p:extLst>
      <p:ext uri="{BB962C8B-B14F-4D97-AF65-F5344CB8AC3E}">
        <p14:creationId xmlns:p14="http://schemas.microsoft.com/office/powerpoint/2010/main" val="2167665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63844-FCB7-4A12-1F1C-459161DFC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3">
            <a:extLst>
              <a:ext uri="{FF2B5EF4-FFF2-40B4-BE49-F238E27FC236}">
                <a16:creationId xmlns:a16="http://schemas.microsoft.com/office/drawing/2014/main" id="{9F837570-C7DD-B7B4-7967-5E5B70D63860}"/>
              </a:ext>
            </a:extLst>
          </p:cNvPr>
          <p:cNvSpPr/>
          <p:nvPr/>
        </p:nvSpPr>
        <p:spPr>
          <a:xfrm rot="8538424">
            <a:off x="5988576" y="532851"/>
            <a:ext cx="8601678" cy="5610870"/>
          </a:xfrm>
          <a:custGeom>
            <a:avLst/>
            <a:gdLst/>
            <a:ahLst/>
            <a:cxnLst/>
            <a:rect l="l" t="t" r="r" b="b"/>
            <a:pathLst>
              <a:path w="11281121" h="7630140">
                <a:moveTo>
                  <a:pt x="0" y="0"/>
                </a:moveTo>
                <a:lnTo>
                  <a:pt x="11281121" y="0"/>
                </a:lnTo>
                <a:lnTo>
                  <a:pt x="11281121" y="7630140"/>
                </a:lnTo>
                <a:lnTo>
                  <a:pt x="0" y="76301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id="{B27D3F06-9914-B835-8B6F-F8F533EE25B9}"/>
              </a:ext>
            </a:extLst>
          </p:cNvPr>
          <p:cNvSpPr/>
          <p:nvPr/>
        </p:nvSpPr>
        <p:spPr>
          <a:xfrm rot="13313170">
            <a:off x="-4013273" y="-3066238"/>
            <a:ext cx="8529718" cy="5912708"/>
          </a:xfrm>
          <a:custGeom>
            <a:avLst/>
            <a:gdLst/>
            <a:ahLst/>
            <a:cxnLst/>
            <a:rect l="l" t="t" r="r" b="b"/>
            <a:pathLst>
              <a:path w="11281121" h="7630140">
                <a:moveTo>
                  <a:pt x="0" y="0"/>
                </a:moveTo>
                <a:lnTo>
                  <a:pt x="11281121" y="0"/>
                </a:lnTo>
                <a:lnTo>
                  <a:pt x="11281121" y="7630140"/>
                </a:lnTo>
                <a:lnTo>
                  <a:pt x="0" y="76301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645950C-1BD0-41F6-0997-AC2CF3A9604A}"/>
              </a:ext>
            </a:extLst>
          </p:cNvPr>
          <p:cNvGrpSpPr/>
          <p:nvPr/>
        </p:nvGrpSpPr>
        <p:grpSpPr>
          <a:xfrm>
            <a:off x="454067" y="544125"/>
            <a:ext cx="11283865" cy="677674"/>
            <a:chOff x="499424" y="1852971"/>
            <a:chExt cx="11283865" cy="677674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397C0D4E-8191-473F-C8AC-D8CD58FE54A0}"/>
                </a:ext>
              </a:extLst>
            </p:cNvPr>
            <p:cNvSpPr/>
            <p:nvPr/>
          </p:nvSpPr>
          <p:spPr>
            <a:xfrm>
              <a:off x="671593" y="1937571"/>
              <a:ext cx="11111696" cy="521923"/>
            </a:xfrm>
            <a:prstGeom prst="roundRect">
              <a:avLst>
                <a:gd name="adj" fmla="val 28545"/>
              </a:avLst>
            </a:prstGeom>
            <a:solidFill>
              <a:srgbClr val="FF575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>
                  <a:solidFill>
                    <a:schemeClr val="bg1"/>
                  </a:solidFill>
                  <a:latin typeface="微軟正黑體" panose="020B0604030504040204" charset="-120"/>
                  <a:ea typeface="微軟正黑體" panose="020B0604030504040204" charset="-120"/>
                </a:rPr>
                <a:t>課堂活動花絮</a:t>
              </a:r>
              <a:endParaRPr lang="ja-JP" altLang="en-US" sz="2400" dirty="0">
                <a:solidFill>
                  <a:schemeClr val="bg1"/>
                </a:solidFill>
                <a:latin typeface="微軟正黑體" panose="020B0604030504040204" charset="-120"/>
                <a:ea typeface="微軟正黑體" panose="020B0604030504040204" charset="-12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8516FD9-CE46-5215-565E-4F99DFFE435F}"/>
                </a:ext>
              </a:extLst>
            </p:cNvPr>
            <p:cNvSpPr/>
            <p:nvPr/>
          </p:nvSpPr>
          <p:spPr>
            <a:xfrm>
              <a:off x="499424" y="1852971"/>
              <a:ext cx="677674" cy="677674"/>
            </a:xfrm>
            <a:prstGeom prst="ellipse">
              <a:avLst/>
            </a:prstGeom>
            <a:solidFill>
              <a:srgbClr val="FF575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2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538590-F91A-3F95-A383-9B93F53F2556}"/>
              </a:ext>
            </a:extLst>
          </p:cNvPr>
          <p:cNvGrpSpPr/>
          <p:nvPr/>
        </p:nvGrpSpPr>
        <p:grpSpPr>
          <a:xfrm>
            <a:off x="930570" y="1509675"/>
            <a:ext cx="10330859" cy="5116562"/>
            <a:chOff x="736155" y="1652550"/>
            <a:chExt cx="10866196" cy="5381698"/>
          </a:xfrm>
        </p:grpSpPr>
        <p:pic>
          <p:nvPicPr>
            <p:cNvPr id="4" name="Picture 3" descr="A person wearing a mask in front of a classroom&#10;&#10;AI-generated content may be incorrect.">
              <a:extLst>
                <a:ext uri="{FF2B5EF4-FFF2-40B4-BE49-F238E27FC236}">
                  <a16:creationId xmlns:a16="http://schemas.microsoft.com/office/drawing/2014/main" id="{AF2D465E-1ED6-966A-9040-71814FC25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495" b="25470"/>
            <a:stretch>
              <a:fillRect/>
            </a:stretch>
          </p:blipFill>
          <p:spPr>
            <a:xfrm>
              <a:off x="736155" y="1652551"/>
              <a:ext cx="5433097" cy="2690849"/>
            </a:xfrm>
            <a:prstGeom prst="rect">
              <a:avLst/>
            </a:prstGeom>
          </p:spPr>
        </p:pic>
        <p:pic>
          <p:nvPicPr>
            <p:cNvPr id="7" name="Picture 6" descr="A group of students sitting at desks writing on paper&#10;&#10;AI-generated content may be incorrect.">
              <a:extLst>
                <a:ext uri="{FF2B5EF4-FFF2-40B4-BE49-F238E27FC236}">
                  <a16:creationId xmlns:a16="http://schemas.microsoft.com/office/drawing/2014/main" id="{25A62BD0-8EBC-7ADE-9762-982C0F39B3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4676" b="29289"/>
            <a:stretch>
              <a:fillRect/>
            </a:stretch>
          </p:blipFill>
          <p:spPr>
            <a:xfrm>
              <a:off x="6169252" y="1652550"/>
              <a:ext cx="5433099" cy="2690849"/>
            </a:xfrm>
            <a:prstGeom prst="rect">
              <a:avLst/>
            </a:prstGeom>
          </p:spPr>
        </p:pic>
        <p:pic>
          <p:nvPicPr>
            <p:cNvPr id="9" name="Picture 8" descr="A group of students in a classroom&#10;&#10;AI-generated content may be incorrect.">
              <a:extLst>
                <a:ext uri="{FF2B5EF4-FFF2-40B4-BE49-F238E27FC236}">
                  <a16:creationId xmlns:a16="http://schemas.microsoft.com/office/drawing/2014/main" id="{2FEE8A8C-F004-61E3-8B99-21DB93F64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" t="17532" r="-2" b="16432"/>
            <a:stretch>
              <a:fillRect/>
            </a:stretch>
          </p:blipFill>
          <p:spPr>
            <a:xfrm>
              <a:off x="6169252" y="4343398"/>
              <a:ext cx="5433097" cy="2690849"/>
            </a:xfrm>
            <a:prstGeom prst="rect">
              <a:avLst/>
            </a:prstGeom>
          </p:spPr>
        </p:pic>
        <p:pic>
          <p:nvPicPr>
            <p:cNvPr id="13" name="Picture 12" descr="A group of students sitting at desks writing on papers&#10;&#10;AI-generated content may be incorrect.">
              <a:extLst>
                <a:ext uri="{FF2B5EF4-FFF2-40B4-BE49-F238E27FC236}">
                  <a16:creationId xmlns:a16="http://schemas.microsoft.com/office/drawing/2014/main" id="{1F83C610-612D-B02C-343C-67C406E4F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74" t="10723" r="-176" b="23283"/>
            <a:stretch>
              <a:fillRect/>
            </a:stretch>
          </p:blipFill>
          <p:spPr>
            <a:xfrm>
              <a:off x="745599" y="4343399"/>
              <a:ext cx="5436485" cy="26908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5469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55F741-29EF-B01A-99ED-E56851255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13">
            <a:extLst>
              <a:ext uri="{FF2B5EF4-FFF2-40B4-BE49-F238E27FC236}">
                <a16:creationId xmlns:a16="http://schemas.microsoft.com/office/drawing/2014/main" id="{8DC4DA05-6E99-C3EC-A1EE-DD24C6EDB16F}"/>
              </a:ext>
            </a:extLst>
          </p:cNvPr>
          <p:cNvSpPr/>
          <p:nvPr/>
        </p:nvSpPr>
        <p:spPr>
          <a:xfrm rot="8937952">
            <a:off x="7605076" y="-2786633"/>
            <a:ext cx="8529718" cy="6164651"/>
          </a:xfrm>
          <a:custGeom>
            <a:avLst/>
            <a:gdLst/>
            <a:ahLst/>
            <a:cxnLst/>
            <a:rect l="l" t="t" r="r" b="b"/>
            <a:pathLst>
              <a:path w="11281121" h="7630140">
                <a:moveTo>
                  <a:pt x="0" y="0"/>
                </a:moveTo>
                <a:lnTo>
                  <a:pt x="11281121" y="0"/>
                </a:lnTo>
                <a:lnTo>
                  <a:pt x="11281121" y="7630140"/>
                </a:lnTo>
                <a:lnTo>
                  <a:pt x="0" y="76301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Freeform 13">
            <a:extLst>
              <a:ext uri="{FF2B5EF4-FFF2-40B4-BE49-F238E27FC236}">
                <a16:creationId xmlns:a16="http://schemas.microsoft.com/office/drawing/2014/main" id="{15F2047D-ECCC-1C2F-5B67-DEFEA54A01C8}"/>
              </a:ext>
            </a:extLst>
          </p:cNvPr>
          <p:cNvSpPr/>
          <p:nvPr/>
        </p:nvSpPr>
        <p:spPr>
          <a:xfrm rot="13313170">
            <a:off x="-5382155" y="-3797992"/>
            <a:ext cx="8529718" cy="6164651"/>
          </a:xfrm>
          <a:custGeom>
            <a:avLst/>
            <a:gdLst/>
            <a:ahLst/>
            <a:cxnLst/>
            <a:rect l="l" t="t" r="r" b="b"/>
            <a:pathLst>
              <a:path w="11281121" h="7630140">
                <a:moveTo>
                  <a:pt x="0" y="0"/>
                </a:moveTo>
                <a:lnTo>
                  <a:pt x="11281121" y="0"/>
                </a:lnTo>
                <a:lnTo>
                  <a:pt x="11281121" y="7630140"/>
                </a:lnTo>
                <a:lnTo>
                  <a:pt x="0" y="76301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21081DD-4E6C-E3AD-4452-E22E920151EE}"/>
              </a:ext>
            </a:extLst>
          </p:cNvPr>
          <p:cNvGrpSpPr/>
          <p:nvPr/>
        </p:nvGrpSpPr>
        <p:grpSpPr>
          <a:xfrm>
            <a:off x="454067" y="544125"/>
            <a:ext cx="11283865" cy="677674"/>
            <a:chOff x="499424" y="1852971"/>
            <a:chExt cx="11283865" cy="677674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A4BD03A3-0284-2273-C683-03042BAC3AFC}"/>
                </a:ext>
              </a:extLst>
            </p:cNvPr>
            <p:cNvSpPr/>
            <p:nvPr/>
          </p:nvSpPr>
          <p:spPr>
            <a:xfrm>
              <a:off x="671593" y="1937571"/>
              <a:ext cx="11111696" cy="521923"/>
            </a:xfrm>
            <a:prstGeom prst="roundRect">
              <a:avLst>
                <a:gd name="adj" fmla="val 28545"/>
              </a:avLst>
            </a:prstGeom>
            <a:solidFill>
              <a:srgbClr val="FF575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>
                  <a:solidFill>
                    <a:schemeClr val="bg1"/>
                  </a:solidFill>
                  <a:latin typeface="微軟正黑體" panose="020B0604030504040204" charset="-120"/>
                  <a:ea typeface="微軟正黑體" panose="020B0604030504040204" charset="-120"/>
                </a:rPr>
                <a:t>利用 </a:t>
              </a:r>
              <a:r>
                <a:rPr lang="en-US" altLang="ja-JP" sz="2400" dirty="0">
                  <a:solidFill>
                    <a:schemeClr val="bg1"/>
                  </a:solidFill>
                  <a:latin typeface="微軟正黑體" panose="020B0604030504040204" charset="-120"/>
                  <a:ea typeface="微軟正黑體" panose="020B0604030504040204" charset="-120"/>
                </a:rPr>
                <a:t>RAG </a:t>
              </a:r>
              <a:r>
                <a:rPr lang="ja-JP" altLang="en-US" sz="2400">
                  <a:solidFill>
                    <a:schemeClr val="bg1"/>
                  </a:solidFill>
                  <a:latin typeface="微軟正黑體" panose="020B0604030504040204" charset="-120"/>
                  <a:ea typeface="微軟正黑體" panose="020B0604030504040204" charset="-120"/>
                </a:rPr>
                <a:t>技術將資料輸入至 </a:t>
              </a:r>
              <a:r>
                <a:rPr lang="en-US" altLang="ja-JP" sz="2400" dirty="0">
                  <a:solidFill>
                    <a:schemeClr val="bg1"/>
                  </a:solidFill>
                  <a:latin typeface="微軟正黑體" panose="020B0604030504040204" charset="-120"/>
                  <a:ea typeface="微軟正黑體" panose="020B0604030504040204" charset="-120"/>
                </a:rPr>
                <a:t>AI </a:t>
              </a:r>
              <a:r>
                <a:rPr lang="ja-JP" altLang="en-US" sz="2400">
                  <a:solidFill>
                    <a:schemeClr val="bg1"/>
                  </a:solidFill>
                  <a:latin typeface="微軟正黑體" panose="020B0604030504040204" charset="-120"/>
                  <a:ea typeface="微軟正黑體" panose="020B0604030504040204" charset="-120"/>
                </a:rPr>
                <a:t>模型完成獨一無二的「一生一數字人」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9A067AC-1BCD-C464-0C8D-7EE438531C4A}"/>
                </a:ext>
              </a:extLst>
            </p:cNvPr>
            <p:cNvSpPr/>
            <p:nvPr/>
          </p:nvSpPr>
          <p:spPr>
            <a:xfrm>
              <a:off x="499424" y="1852971"/>
              <a:ext cx="677674" cy="677674"/>
            </a:xfrm>
            <a:prstGeom prst="ellipse">
              <a:avLst/>
            </a:prstGeom>
            <a:solidFill>
              <a:srgbClr val="FF575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3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36D613E-7BEC-91E8-7ABE-7E9FD1039CC1}"/>
              </a:ext>
            </a:extLst>
          </p:cNvPr>
          <p:cNvGrpSpPr/>
          <p:nvPr/>
        </p:nvGrpSpPr>
        <p:grpSpPr>
          <a:xfrm>
            <a:off x="-920113" y="2031328"/>
            <a:ext cx="14032225" cy="4050989"/>
            <a:chOff x="-1399958" y="3543300"/>
            <a:chExt cx="20974006" cy="6055025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3A013952-4764-864C-110B-FD0A6302F9A5}"/>
                </a:ext>
              </a:extLst>
            </p:cNvPr>
            <p:cNvSpPr/>
            <p:nvPr/>
          </p:nvSpPr>
          <p:spPr>
            <a:xfrm>
              <a:off x="1172597" y="3578524"/>
              <a:ext cx="3926678" cy="6019800"/>
            </a:xfrm>
            <a:prstGeom prst="roundRect">
              <a:avLst>
                <a:gd name="adj" fmla="val 990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E99C2A54-7751-ED70-9249-1B2F78BF208C}"/>
                </a:ext>
              </a:extLst>
            </p:cNvPr>
            <p:cNvSpPr/>
            <p:nvPr/>
          </p:nvSpPr>
          <p:spPr>
            <a:xfrm>
              <a:off x="7180661" y="3578525"/>
              <a:ext cx="3926678" cy="6019800"/>
            </a:xfrm>
            <a:prstGeom prst="roundRect">
              <a:avLst>
                <a:gd name="adj" fmla="val 990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9FF1CFDB-78FC-C5A7-EAD0-AFEDC766DC84}"/>
                </a:ext>
              </a:extLst>
            </p:cNvPr>
            <p:cNvSpPr/>
            <p:nvPr/>
          </p:nvSpPr>
          <p:spPr>
            <a:xfrm>
              <a:off x="12954000" y="3543300"/>
              <a:ext cx="3926678" cy="6019800"/>
            </a:xfrm>
            <a:prstGeom prst="roundRect">
              <a:avLst>
                <a:gd name="adj" fmla="val 990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4" name="Right Arrow 23">
              <a:extLst>
                <a:ext uri="{FF2B5EF4-FFF2-40B4-BE49-F238E27FC236}">
                  <a16:creationId xmlns:a16="http://schemas.microsoft.com/office/drawing/2014/main" id="{4B5BDC30-FE98-8AF4-71ED-0B8EE5D6891E}"/>
                </a:ext>
              </a:extLst>
            </p:cNvPr>
            <p:cNvSpPr/>
            <p:nvPr/>
          </p:nvSpPr>
          <p:spPr>
            <a:xfrm>
              <a:off x="5573086" y="6370190"/>
              <a:ext cx="1143000" cy="45432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5" name="Right Arrow 24">
              <a:extLst>
                <a:ext uri="{FF2B5EF4-FFF2-40B4-BE49-F238E27FC236}">
                  <a16:creationId xmlns:a16="http://schemas.microsoft.com/office/drawing/2014/main" id="{6AF84B87-2445-08CA-1627-402544E2C446}"/>
                </a:ext>
              </a:extLst>
            </p:cNvPr>
            <p:cNvSpPr/>
            <p:nvPr/>
          </p:nvSpPr>
          <p:spPr>
            <a:xfrm>
              <a:off x="11459169" y="6326037"/>
              <a:ext cx="1143000" cy="45432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26" name="Picture 2" descr="Hunyuan (腾讯混元) Logo 免費下載SVG, PNG, 矢量圖標· LobeHub">
              <a:extLst>
                <a:ext uri="{FF2B5EF4-FFF2-40B4-BE49-F238E27FC236}">
                  <a16:creationId xmlns:a16="http://schemas.microsoft.com/office/drawing/2014/main" id="{30EED085-A8F6-B9A2-AF9F-9612DF65D2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3115" y="4741450"/>
              <a:ext cx="2400300" cy="2400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4C94501-C741-2020-1365-C279D5B6A4C4}"/>
                </a:ext>
              </a:extLst>
            </p:cNvPr>
            <p:cNvSpPr txBox="1"/>
            <p:nvPr/>
          </p:nvSpPr>
          <p:spPr>
            <a:xfrm>
              <a:off x="-1399958" y="8199155"/>
              <a:ext cx="9226446" cy="6900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2400" spc="52">
                  <a:latin typeface="Microsoft JhengHei UI" panose="020B0604030504040204" pitchFamily="34" charset="-120"/>
                  <a:ea typeface="Microsoft JhengHei UI" panose="020B0604030504040204" pitchFamily="34" charset="-120"/>
                  <a:sym typeface="Aileron Bold"/>
                </a:rPr>
                <a:t>大語言模型</a:t>
              </a:r>
              <a:endParaRPr lang="en-US" sz="2400" dirty="0"/>
            </a:p>
          </p:txBody>
        </p:sp>
        <p:pic>
          <p:nvPicPr>
            <p:cNvPr id="28" name="Picture 4" descr="腾讯元器">
              <a:extLst>
                <a:ext uri="{FF2B5EF4-FFF2-40B4-BE49-F238E27FC236}">
                  <a16:creationId xmlns:a16="http://schemas.microsoft.com/office/drawing/2014/main" id="{1AFB1867-6A58-E98F-33DA-AF939AAC65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0168" y="4741450"/>
              <a:ext cx="2423032" cy="2423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960BBC9-58DD-03E3-E2CE-2BC0EF9BC752}"/>
                </a:ext>
              </a:extLst>
            </p:cNvPr>
            <p:cNvSpPr txBox="1"/>
            <p:nvPr/>
          </p:nvSpPr>
          <p:spPr>
            <a:xfrm>
              <a:off x="4530778" y="8198231"/>
              <a:ext cx="9226446" cy="6900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spc="52" dirty="0">
                  <a:latin typeface="Microsoft JhengHei UI" panose="020B0604030504040204" pitchFamily="34" charset="-120"/>
                  <a:ea typeface="Microsoft JhengHei UI" panose="020B0604030504040204" pitchFamily="34" charset="-120"/>
                  <a:sym typeface="Aileron Bold"/>
                </a:rPr>
                <a:t>AI </a:t>
              </a:r>
              <a:r>
                <a:rPr lang="ja-JP" altLang="en-US" sz="2400" spc="52">
                  <a:latin typeface="Microsoft JhengHei UI" panose="020B0604030504040204" pitchFamily="34" charset="-120"/>
                  <a:ea typeface="Microsoft JhengHei UI" panose="020B0604030504040204" pitchFamily="34" charset="-120"/>
                  <a:sym typeface="Aileron Bold"/>
                </a:rPr>
                <a:t>應用平台</a:t>
              </a:r>
              <a:endParaRPr lang="en-US" sz="24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9E60B8B-BDCE-6E88-C45A-4EF5D1A0986A}"/>
                </a:ext>
              </a:extLst>
            </p:cNvPr>
            <p:cNvSpPr txBox="1"/>
            <p:nvPr/>
          </p:nvSpPr>
          <p:spPr>
            <a:xfrm>
              <a:off x="1531362" y="5620033"/>
              <a:ext cx="9226446" cy="6900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2400" spc="52">
                  <a:solidFill>
                    <a:schemeClr val="bg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  <a:sym typeface="Aileron Bold"/>
                </a:rPr>
                <a:t>使用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AA58187-2470-82F1-2676-4D83517A06AE}"/>
                </a:ext>
              </a:extLst>
            </p:cNvPr>
            <p:cNvSpPr txBox="1"/>
            <p:nvPr/>
          </p:nvSpPr>
          <p:spPr>
            <a:xfrm>
              <a:off x="7417448" y="5635986"/>
              <a:ext cx="9226446" cy="6900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400" spc="52" dirty="0">
                  <a:solidFill>
                    <a:schemeClr val="bg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  <a:sym typeface="Aileron Bold"/>
                </a:rPr>
                <a:t>RAG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pic>
          <p:nvPicPr>
            <p:cNvPr id="32" name="Picture 31" descr="A cartoon character standing on a bridge&#10;&#10;Description automatically generated">
              <a:extLst>
                <a:ext uri="{FF2B5EF4-FFF2-40B4-BE49-F238E27FC236}">
                  <a16:creationId xmlns:a16="http://schemas.microsoft.com/office/drawing/2014/main" id="{3702DA80-7DBF-76CB-72DC-747B6CAF0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78" t="45056" r="55418" b="19292"/>
            <a:stretch>
              <a:fillRect/>
            </a:stretch>
          </p:blipFill>
          <p:spPr>
            <a:xfrm>
              <a:off x="13589772" y="4124893"/>
              <a:ext cx="2742105" cy="3492885"/>
            </a:xfrm>
            <a:prstGeom prst="round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E99695F-EE06-99DC-192F-C93709F74768}"/>
                </a:ext>
              </a:extLst>
            </p:cNvPr>
            <p:cNvSpPr txBox="1"/>
            <p:nvPr/>
          </p:nvSpPr>
          <p:spPr>
            <a:xfrm>
              <a:off x="10347602" y="7947735"/>
              <a:ext cx="9226446" cy="12420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2400" spc="52">
                  <a:latin typeface="Microsoft JhengHei UI" panose="020B0604030504040204" pitchFamily="34" charset="-120"/>
                  <a:ea typeface="Microsoft JhengHei UI" panose="020B0604030504040204" pitchFamily="34" charset="-120"/>
                  <a:sym typeface="Aileron Bold"/>
                </a:rPr>
                <a:t>獨一無二的</a:t>
              </a:r>
              <a:endParaRPr lang="en-US" altLang="ja-JP" sz="2400" spc="52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Aileron Bold"/>
              </a:endParaRPr>
            </a:p>
            <a:p>
              <a:pPr algn="ctr"/>
              <a:r>
                <a:rPr lang="ja-JP" altLang="en-US" sz="2400">
                  <a:solidFill>
                    <a:srgbClr val="000000"/>
                  </a:solidFill>
                  <a:latin typeface="Hiragino Sans" panose="020B0400000000000000" pitchFamily="34" charset="-128"/>
                  <a:ea typeface="Hiragino Sans" panose="020B0400000000000000" pitchFamily="34" charset="-128"/>
                </a:rPr>
                <a:t>「一生一數字人」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828404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96B76F-2C92-F653-CEA7-F0BFD6BFA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3">
            <a:extLst>
              <a:ext uri="{FF2B5EF4-FFF2-40B4-BE49-F238E27FC236}">
                <a16:creationId xmlns:a16="http://schemas.microsoft.com/office/drawing/2014/main" id="{50879CC7-FC5C-04C9-CEFC-5DF6C47A18C9}"/>
              </a:ext>
            </a:extLst>
          </p:cNvPr>
          <p:cNvSpPr>
            <a:spLocks/>
          </p:cNvSpPr>
          <p:nvPr/>
        </p:nvSpPr>
        <p:spPr>
          <a:xfrm rot="6998176">
            <a:off x="9130886" y="-3911231"/>
            <a:ext cx="8529718" cy="6164651"/>
          </a:xfrm>
          <a:custGeom>
            <a:avLst/>
            <a:gdLst/>
            <a:ahLst/>
            <a:cxnLst/>
            <a:rect l="l" t="t" r="r" b="b"/>
            <a:pathLst>
              <a:path w="11281121" h="7630140">
                <a:moveTo>
                  <a:pt x="0" y="0"/>
                </a:moveTo>
                <a:lnTo>
                  <a:pt x="11281121" y="0"/>
                </a:lnTo>
                <a:lnTo>
                  <a:pt x="11281121" y="7630140"/>
                </a:lnTo>
                <a:lnTo>
                  <a:pt x="0" y="76301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13">
            <a:extLst>
              <a:ext uri="{FF2B5EF4-FFF2-40B4-BE49-F238E27FC236}">
                <a16:creationId xmlns:a16="http://schemas.microsoft.com/office/drawing/2014/main" id="{5EC65EFD-7A65-2ABB-78D8-2F1C99ED68C5}"/>
              </a:ext>
            </a:extLst>
          </p:cNvPr>
          <p:cNvSpPr>
            <a:spLocks/>
          </p:cNvSpPr>
          <p:nvPr/>
        </p:nvSpPr>
        <p:spPr>
          <a:xfrm rot="10800000">
            <a:off x="-3133118" y="3069309"/>
            <a:ext cx="8529718" cy="6164651"/>
          </a:xfrm>
          <a:custGeom>
            <a:avLst/>
            <a:gdLst/>
            <a:ahLst/>
            <a:cxnLst/>
            <a:rect l="l" t="t" r="r" b="b"/>
            <a:pathLst>
              <a:path w="11281121" h="7630140">
                <a:moveTo>
                  <a:pt x="0" y="0"/>
                </a:moveTo>
                <a:lnTo>
                  <a:pt x="11281121" y="0"/>
                </a:lnTo>
                <a:lnTo>
                  <a:pt x="11281121" y="7630140"/>
                </a:lnTo>
                <a:lnTo>
                  <a:pt x="0" y="76301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20A71B-7D3B-979D-FF3E-35425BEBEF72}"/>
              </a:ext>
            </a:extLst>
          </p:cNvPr>
          <p:cNvGrpSpPr/>
          <p:nvPr/>
        </p:nvGrpSpPr>
        <p:grpSpPr>
          <a:xfrm>
            <a:off x="454067" y="544125"/>
            <a:ext cx="11283865" cy="677674"/>
            <a:chOff x="499424" y="1852971"/>
            <a:chExt cx="11283865" cy="677674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9348C8B3-B3C1-80AA-5045-5096829E78D4}"/>
                </a:ext>
              </a:extLst>
            </p:cNvPr>
            <p:cNvSpPr/>
            <p:nvPr/>
          </p:nvSpPr>
          <p:spPr>
            <a:xfrm>
              <a:off x="671593" y="1937571"/>
              <a:ext cx="11111696" cy="521923"/>
            </a:xfrm>
            <a:prstGeom prst="roundRect">
              <a:avLst>
                <a:gd name="adj" fmla="val 28545"/>
              </a:avLst>
            </a:prstGeom>
            <a:solidFill>
              <a:srgbClr val="FF575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spc="52">
                  <a:latin typeface="Microsoft JhengHei UI" panose="020B0604030504040204" pitchFamily="34" charset="-120"/>
                  <a:ea typeface="Microsoft JhengHei UI" panose="020B0604030504040204" pitchFamily="34" charset="-120"/>
                  <a:sym typeface="Aileron Bold"/>
                </a:rPr>
                <a:t>設定</a:t>
              </a:r>
              <a:r>
                <a:rPr lang="ja-JP" altLang="en-US" sz="2400">
                  <a:solidFill>
                    <a:schemeClr val="bg1"/>
                  </a:solidFill>
                  <a:latin typeface="微軟正黑體" panose="020B0604030504040204" charset="-120"/>
                  <a:ea typeface="微軟正黑體" panose="020B0604030504040204" charset="-120"/>
                </a:rPr>
                <a:t>「一生一數字人」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839011A-A24E-808C-1367-FB9544FED0CB}"/>
                </a:ext>
              </a:extLst>
            </p:cNvPr>
            <p:cNvSpPr/>
            <p:nvPr/>
          </p:nvSpPr>
          <p:spPr>
            <a:xfrm>
              <a:off x="499424" y="1852971"/>
              <a:ext cx="677674" cy="677674"/>
            </a:xfrm>
            <a:prstGeom prst="ellipse">
              <a:avLst/>
            </a:prstGeom>
            <a:solidFill>
              <a:srgbClr val="FF575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3</a:t>
              </a:r>
            </a:p>
          </p:txBody>
        </p:sp>
      </p:grpSp>
      <p:pic>
        <p:nvPicPr>
          <p:cNvPr id="4" name="Picture 3" descr="A screenshot of a chat&#10;&#10;AI-generated content may be incorrect.">
            <a:extLst>
              <a:ext uri="{FF2B5EF4-FFF2-40B4-BE49-F238E27FC236}">
                <a16:creationId xmlns:a16="http://schemas.microsoft.com/office/drawing/2014/main" id="{8844442A-8793-4655-8D81-AF40D6544D8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9566" y="1537072"/>
            <a:ext cx="3996394" cy="4942105"/>
          </a:xfrm>
          <a:prstGeom prst="rect">
            <a:avLst/>
          </a:prstGeom>
        </p:spPr>
      </p:pic>
      <p:sp>
        <p:nvSpPr>
          <p:cNvPr id="35" name="Right Bracket 34">
            <a:extLst>
              <a:ext uri="{FF2B5EF4-FFF2-40B4-BE49-F238E27FC236}">
                <a16:creationId xmlns:a16="http://schemas.microsoft.com/office/drawing/2014/main" id="{A3C26ADB-4299-55FF-8D4B-F2D8D56209AE}"/>
              </a:ext>
            </a:extLst>
          </p:cNvPr>
          <p:cNvSpPr/>
          <p:nvPr/>
        </p:nvSpPr>
        <p:spPr>
          <a:xfrm>
            <a:off x="5770251" y="1737697"/>
            <a:ext cx="111512" cy="1862222"/>
          </a:xfrm>
          <a:prstGeom prst="rightBracket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Bracket 35">
            <a:extLst>
              <a:ext uri="{FF2B5EF4-FFF2-40B4-BE49-F238E27FC236}">
                <a16:creationId xmlns:a16="http://schemas.microsoft.com/office/drawing/2014/main" id="{BA5656CB-93D7-9EE8-BAD6-2BB064A8F599}"/>
              </a:ext>
            </a:extLst>
          </p:cNvPr>
          <p:cNvSpPr/>
          <p:nvPr/>
        </p:nvSpPr>
        <p:spPr>
          <a:xfrm>
            <a:off x="5770251" y="3676247"/>
            <a:ext cx="111512" cy="1496853"/>
          </a:xfrm>
          <a:prstGeom prst="rightBracket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Bracket 36">
            <a:extLst>
              <a:ext uri="{FF2B5EF4-FFF2-40B4-BE49-F238E27FC236}">
                <a16:creationId xmlns:a16="http://schemas.microsoft.com/office/drawing/2014/main" id="{D5904AA2-C403-58CE-1353-87467EE0C12C}"/>
              </a:ext>
            </a:extLst>
          </p:cNvPr>
          <p:cNvSpPr/>
          <p:nvPr/>
        </p:nvSpPr>
        <p:spPr>
          <a:xfrm>
            <a:off x="5770251" y="5249428"/>
            <a:ext cx="111512" cy="1198731"/>
          </a:xfrm>
          <a:prstGeom prst="rightBracket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9E13D63-E863-00C5-8745-6707CA05041A}"/>
              </a:ext>
            </a:extLst>
          </p:cNvPr>
          <p:cNvSpPr/>
          <p:nvPr/>
        </p:nvSpPr>
        <p:spPr>
          <a:xfrm>
            <a:off x="5891087" y="2654005"/>
            <a:ext cx="655982" cy="596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1BF7F2C-402D-B140-AD0B-B3A7DC6FEAB1}"/>
              </a:ext>
            </a:extLst>
          </p:cNvPr>
          <p:cNvSpPr/>
          <p:nvPr/>
        </p:nvSpPr>
        <p:spPr>
          <a:xfrm>
            <a:off x="5881763" y="4323962"/>
            <a:ext cx="655982" cy="596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BEBEAF7-9E23-C3A2-06C0-21BC24334415}"/>
              </a:ext>
            </a:extLst>
          </p:cNvPr>
          <p:cNvSpPr/>
          <p:nvPr/>
        </p:nvSpPr>
        <p:spPr>
          <a:xfrm>
            <a:off x="5881763" y="5818092"/>
            <a:ext cx="655982" cy="596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C87B640-BEE0-610D-00BD-E0D1CCFE2CB7}"/>
              </a:ext>
            </a:extLst>
          </p:cNvPr>
          <p:cNvSpPr/>
          <p:nvPr/>
        </p:nvSpPr>
        <p:spPr>
          <a:xfrm>
            <a:off x="6219086" y="2338976"/>
            <a:ext cx="3859480" cy="73033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基本歷史人物資料</a:t>
            </a:r>
            <a:endParaRPr lang="en-US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38EC95D-9E3C-D724-8054-D16210294E84}"/>
              </a:ext>
            </a:extLst>
          </p:cNvPr>
          <p:cNvSpPr/>
          <p:nvPr/>
        </p:nvSpPr>
        <p:spPr>
          <a:xfrm>
            <a:off x="6219078" y="3980166"/>
            <a:ext cx="3859480" cy="73033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提示工程</a:t>
            </a:r>
            <a:endParaRPr lang="en-US" dirty="0"/>
          </a:p>
          <a:p>
            <a:pPr algn="ctr"/>
            <a:r>
              <a:rPr lang="en-US" dirty="0"/>
              <a:t>(</a:t>
            </a:r>
            <a:r>
              <a:rPr lang="en-US" dirty="0" err="1"/>
              <a:t>人物背景、性格、語氣等</a:t>
            </a:r>
            <a:r>
              <a:rPr lang="en-US" dirty="0"/>
              <a:t>)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288CA935-0B5B-8F5C-29E1-F3503385FAA2}"/>
              </a:ext>
            </a:extLst>
          </p:cNvPr>
          <p:cNvSpPr/>
          <p:nvPr/>
        </p:nvSpPr>
        <p:spPr>
          <a:xfrm>
            <a:off x="6219078" y="5482744"/>
            <a:ext cx="3859480" cy="73033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對話設計</a:t>
            </a:r>
            <a:endParaRPr lang="en-US" dirty="0"/>
          </a:p>
          <a:p>
            <a:pPr algn="ctr"/>
            <a:r>
              <a:rPr lang="en-US" dirty="0"/>
              <a:t>(</a:t>
            </a:r>
            <a:r>
              <a:rPr lang="en-US" dirty="0" err="1"/>
              <a:t>對話開場白及自動追問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03713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2855AA-A6E8-8CC7-5AF1-AB46BE4A6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3">
            <a:extLst>
              <a:ext uri="{FF2B5EF4-FFF2-40B4-BE49-F238E27FC236}">
                <a16:creationId xmlns:a16="http://schemas.microsoft.com/office/drawing/2014/main" id="{C638C53B-BF3F-D3D6-67AD-6A9AAB36C279}"/>
              </a:ext>
            </a:extLst>
          </p:cNvPr>
          <p:cNvSpPr>
            <a:spLocks/>
          </p:cNvSpPr>
          <p:nvPr/>
        </p:nvSpPr>
        <p:spPr>
          <a:xfrm rot="6998176">
            <a:off x="7379633" y="2655914"/>
            <a:ext cx="8529718" cy="6164651"/>
          </a:xfrm>
          <a:custGeom>
            <a:avLst/>
            <a:gdLst/>
            <a:ahLst/>
            <a:cxnLst/>
            <a:rect l="l" t="t" r="r" b="b"/>
            <a:pathLst>
              <a:path w="11281121" h="7630140">
                <a:moveTo>
                  <a:pt x="0" y="0"/>
                </a:moveTo>
                <a:lnTo>
                  <a:pt x="11281121" y="0"/>
                </a:lnTo>
                <a:lnTo>
                  <a:pt x="11281121" y="7630140"/>
                </a:lnTo>
                <a:lnTo>
                  <a:pt x="0" y="76301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13">
            <a:extLst>
              <a:ext uri="{FF2B5EF4-FFF2-40B4-BE49-F238E27FC236}">
                <a16:creationId xmlns:a16="http://schemas.microsoft.com/office/drawing/2014/main" id="{38ED3079-D4FE-D7DC-DB1C-CC2667BDBE1F}"/>
              </a:ext>
            </a:extLst>
          </p:cNvPr>
          <p:cNvSpPr>
            <a:spLocks/>
          </p:cNvSpPr>
          <p:nvPr/>
        </p:nvSpPr>
        <p:spPr>
          <a:xfrm rot="10800000">
            <a:off x="-2658094" y="-1990473"/>
            <a:ext cx="8529718" cy="6164651"/>
          </a:xfrm>
          <a:custGeom>
            <a:avLst/>
            <a:gdLst/>
            <a:ahLst/>
            <a:cxnLst/>
            <a:rect l="l" t="t" r="r" b="b"/>
            <a:pathLst>
              <a:path w="11281121" h="7630140">
                <a:moveTo>
                  <a:pt x="0" y="0"/>
                </a:moveTo>
                <a:lnTo>
                  <a:pt x="11281121" y="0"/>
                </a:lnTo>
                <a:lnTo>
                  <a:pt x="11281121" y="7630140"/>
                </a:lnTo>
                <a:lnTo>
                  <a:pt x="0" y="76301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BE23D0A-0E5B-AA4D-7F24-82C162671FFC}"/>
              </a:ext>
            </a:extLst>
          </p:cNvPr>
          <p:cNvGrpSpPr/>
          <p:nvPr/>
        </p:nvGrpSpPr>
        <p:grpSpPr>
          <a:xfrm>
            <a:off x="454067" y="544125"/>
            <a:ext cx="11283865" cy="677674"/>
            <a:chOff x="499424" y="1852971"/>
            <a:chExt cx="11283865" cy="677674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8AFB7A39-79AC-DF82-B7AE-14554704947C}"/>
                </a:ext>
              </a:extLst>
            </p:cNvPr>
            <p:cNvSpPr/>
            <p:nvPr/>
          </p:nvSpPr>
          <p:spPr>
            <a:xfrm>
              <a:off x="671593" y="1937571"/>
              <a:ext cx="11111696" cy="521923"/>
            </a:xfrm>
            <a:prstGeom prst="roundRect">
              <a:avLst>
                <a:gd name="adj" fmla="val 28545"/>
              </a:avLst>
            </a:prstGeom>
            <a:solidFill>
              <a:srgbClr val="FF575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spc="52">
                  <a:latin typeface="Microsoft JhengHei UI" panose="020B0604030504040204" pitchFamily="34" charset="-120"/>
                  <a:ea typeface="Microsoft JhengHei UI" panose="020B0604030504040204" pitchFamily="34" charset="-120"/>
                  <a:sym typeface="Aileron Bold"/>
                </a:rPr>
                <a:t>設定</a:t>
              </a:r>
              <a:r>
                <a:rPr lang="ja-JP" altLang="en-US" sz="2400">
                  <a:solidFill>
                    <a:schemeClr val="bg1"/>
                  </a:solidFill>
                  <a:latin typeface="微軟正黑體" panose="020B0604030504040204" charset="-120"/>
                  <a:ea typeface="微軟正黑體" panose="020B0604030504040204" charset="-120"/>
                </a:rPr>
                <a:t>「一生一數字人」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9630B44-30D4-B43C-9AB5-5DCC9ADA69E3}"/>
                </a:ext>
              </a:extLst>
            </p:cNvPr>
            <p:cNvSpPr/>
            <p:nvPr/>
          </p:nvSpPr>
          <p:spPr>
            <a:xfrm>
              <a:off x="499424" y="1852971"/>
              <a:ext cx="677674" cy="677674"/>
            </a:xfrm>
            <a:prstGeom prst="ellipse">
              <a:avLst/>
            </a:prstGeom>
            <a:solidFill>
              <a:srgbClr val="FF575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3</a:t>
              </a:r>
            </a:p>
          </p:txBody>
        </p:sp>
      </p:grp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2810323-DD7C-A60C-53E7-98E81511B59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0400" y="2018302"/>
            <a:ext cx="3996394" cy="3966308"/>
          </a:xfrm>
          <a:prstGeom prst="rect">
            <a:avLst/>
          </a:prstGeom>
        </p:spPr>
      </p:pic>
      <p:sp>
        <p:nvSpPr>
          <p:cNvPr id="2" name="Right Bracket 1">
            <a:extLst>
              <a:ext uri="{FF2B5EF4-FFF2-40B4-BE49-F238E27FC236}">
                <a16:creationId xmlns:a16="http://schemas.microsoft.com/office/drawing/2014/main" id="{0CC364D3-CFE6-7FD8-75BA-D45073E76812}"/>
              </a:ext>
            </a:extLst>
          </p:cNvPr>
          <p:cNvSpPr/>
          <p:nvPr/>
        </p:nvSpPr>
        <p:spPr>
          <a:xfrm>
            <a:off x="5770251" y="2338976"/>
            <a:ext cx="111512" cy="344847"/>
          </a:xfrm>
          <a:prstGeom prst="rightBracket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5C9926-FD60-C379-F265-29E4836ECF5E}"/>
              </a:ext>
            </a:extLst>
          </p:cNvPr>
          <p:cNvSpPr/>
          <p:nvPr/>
        </p:nvSpPr>
        <p:spPr>
          <a:xfrm>
            <a:off x="5888296" y="2514287"/>
            <a:ext cx="655982" cy="596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AF40F88-1B0D-BB68-F13F-9F5F8D5A3DD7}"/>
              </a:ext>
            </a:extLst>
          </p:cNvPr>
          <p:cNvSpPr/>
          <p:nvPr/>
        </p:nvSpPr>
        <p:spPr>
          <a:xfrm>
            <a:off x="6209754" y="2183449"/>
            <a:ext cx="4541162" cy="73033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選擇不同模型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騰訊混元、Deepseek</a:t>
            </a:r>
            <a:r>
              <a:rPr lang="en-US" dirty="0"/>
              <a:t> </a:t>
            </a:r>
            <a:r>
              <a:rPr lang="en-US" dirty="0" err="1"/>
              <a:t>等</a:t>
            </a:r>
            <a:r>
              <a:rPr lang="en-US" dirty="0"/>
              <a:t>)</a:t>
            </a:r>
          </a:p>
        </p:txBody>
      </p:sp>
      <p:sp>
        <p:nvSpPr>
          <p:cNvPr id="12" name="Right Bracket 11">
            <a:extLst>
              <a:ext uri="{FF2B5EF4-FFF2-40B4-BE49-F238E27FC236}">
                <a16:creationId xmlns:a16="http://schemas.microsoft.com/office/drawing/2014/main" id="{12FD0051-B122-9309-5AED-884A6384A7F8}"/>
              </a:ext>
            </a:extLst>
          </p:cNvPr>
          <p:cNvSpPr/>
          <p:nvPr/>
        </p:nvSpPr>
        <p:spPr>
          <a:xfrm>
            <a:off x="5770251" y="3429000"/>
            <a:ext cx="111512" cy="1320086"/>
          </a:xfrm>
          <a:prstGeom prst="rightBracket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40AA0E-85E8-D9FD-9E2D-840579A1DBCC}"/>
              </a:ext>
            </a:extLst>
          </p:cNvPr>
          <p:cNvSpPr/>
          <p:nvPr/>
        </p:nvSpPr>
        <p:spPr>
          <a:xfrm rot="3500123">
            <a:off x="5542164" y="4834262"/>
            <a:ext cx="1468959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ACEE968-2E3B-F705-5B70-DAF0B4A4714A}"/>
              </a:ext>
            </a:extLst>
          </p:cNvPr>
          <p:cNvSpPr/>
          <p:nvPr/>
        </p:nvSpPr>
        <p:spPr>
          <a:xfrm>
            <a:off x="6209754" y="4796209"/>
            <a:ext cx="4541162" cy="73033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連接到外部工具及插件</a:t>
            </a:r>
            <a:endParaRPr lang="en-US" dirty="0"/>
          </a:p>
          <a:p>
            <a:pPr algn="ctr"/>
            <a:r>
              <a:rPr lang="en-US" dirty="0"/>
              <a:t>(</a:t>
            </a:r>
            <a:r>
              <a:rPr lang="en-US" dirty="0" err="1"/>
              <a:t>OCR、圖片生成、線上檢索等</a:t>
            </a:r>
            <a:r>
              <a:rPr lang="en-US" dirty="0"/>
              <a:t>)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98E588E-1368-E451-6240-1DEF6C989FE5}"/>
              </a:ext>
            </a:extLst>
          </p:cNvPr>
          <p:cNvSpPr/>
          <p:nvPr/>
        </p:nvSpPr>
        <p:spPr>
          <a:xfrm>
            <a:off x="6209754" y="3489829"/>
            <a:ext cx="4541162" cy="73033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RAG </a:t>
            </a:r>
            <a:r>
              <a:rPr lang="en-US" dirty="0" err="1"/>
              <a:t>知識庫</a:t>
            </a:r>
            <a:endParaRPr lang="en-US" dirty="0"/>
          </a:p>
          <a:p>
            <a:pPr algn="ctr"/>
            <a:r>
              <a:rPr lang="en-US" dirty="0"/>
              <a:t>(</a:t>
            </a:r>
            <a:r>
              <a:rPr lang="en-US" dirty="0" err="1"/>
              <a:t>可輸入文件、表格、圖片等</a:t>
            </a:r>
            <a:r>
              <a:rPr lang="en-US" dirty="0"/>
              <a:t>)</a:t>
            </a:r>
          </a:p>
        </p:txBody>
      </p:sp>
      <p:sp>
        <p:nvSpPr>
          <p:cNvPr id="18" name="Right Bracket 17">
            <a:extLst>
              <a:ext uri="{FF2B5EF4-FFF2-40B4-BE49-F238E27FC236}">
                <a16:creationId xmlns:a16="http://schemas.microsoft.com/office/drawing/2014/main" id="{6E441271-E43D-E00D-6BDC-D13FBC9EA729}"/>
              </a:ext>
            </a:extLst>
          </p:cNvPr>
          <p:cNvSpPr/>
          <p:nvPr/>
        </p:nvSpPr>
        <p:spPr>
          <a:xfrm>
            <a:off x="5776784" y="2845088"/>
            <a:ext cx="111512" cy="469612"/>
          </a:xfrm>
          <a:prstGeom prst="rightBracket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360ECA-83AE-30C5-0006-BC1E77FC651B}"/>
              </a:ext>
            </a:extLst>
          </p:cNvPr>
          <p:cNvSpPr/>
          <p:nvPr/>
        </p:nvSpPr>
        <p:spPr>
          <a:xfrm rot="3018496">
            <a:off x="5704127" y="3425371"/>
            <a:ext cx="999606" cy="54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88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823748-3004-8ABA-F95C-EBE9D6DB9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3">
            <a:extLst>
              <a:ext uri="{FF2B5EF4-FFF2-40B4-BE49-F238E27FC236}">
                <a16:creationId xmlns:a16="http://schemas.microsoft.com/office/drawing/2014/main" id="{BC99F771-C8EE-9A8B-1548-F57579BE6D36}"/>
              </a:ext>
            </a:extLst>
          </p:cNvPr>
          <p:cNvSpPr>
            <a:spLocks/>
          </p:cNvSpPr>
          <p:nvPr/>
        </p:nvSpPr>
        <p:spPr>
          <a:xfrm rot="7559287">
            <a:off x="621143" y="-2283694"/>
            <a:ext cx="8529718" cy="6164651"/>
          </a:xfrm>
          <a:custGeom>
            <a:avLst/>
            <a:gdLst/>
            <a:ahLst/>
            <a:cxnLst/>
            <a:rect l="l" t="t" r="r" b="b"/>
            <a:pathLst>
              <a:path w="11281121" h="7630140">
                <a:moveTo>
                  <a:pt x="0" y="0"/>
                </a:moveTo>
                <a:lnTo>
                  <a:pt x="11281121" y="0"/>
                </a:lnTo>
                <a:lnTo>
                  <a:pt x="11281121" y="7630140"/>
                </a:lnTo>
                <a:lnTo>
                  <a:pt x="0" y="76301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13">
            <a:extLst>
              <a:ext uri="{FF2B5EF4-FFF2-40B4-BE49-F238E27FC236}">
                <a16:creationId xmlns:a16="http://schemas.microsoft.com/office/drawing/2014/main" id="{3BF32249-4A72-73DA-7FB7-907615515FBA}"/>
              </a:ext>
            </a:extLst>
          </p:cNvPr>
          <p:cNvSpPr>
            <a:spLocks/>
          </p:cNvSpPr>
          <p:nvPr/>
        </p:nvSpPr>
        <p:spPr>
          <a:xfrm rot="10800000">
            <a:off x="7927141" y="1360116"/>
            <a:ext cx="8529718" cy="6164651"/>
          </a:xfrm>
          <a:custGeom>
            <a:avLst/>
            <a:gdLst/>
            <a:ahLst/>
            <a:cxnLst/>
            <a:rect l="l" t="t" r="r" b="b"/>
            <a:pathLst>
              <a:path w="11281121" h="7630140">
                <a:moveTo>
                  <a:pt x="0" y="0"/>
                </a:moveTo>
                <a:lnTo>
                  <a:pt x="11281121" y="0"/>
                </a:lnTo>
                <a:lnTo>
                  <a:pt x="11281121" y="7630140"/>
                </a:lnTo>
                <a:lnTo>
                  <a:pt x="0" y="76301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2158C1F-CAAC-391A-2D63-5A3BB5BE7235}"/>
              </a:ext>
            </a:extLst>
          </p:cNvPr>
          <p:cNvGrpSpPr/>
          <p:nvPr/>
        </p:nvGrpSpPr>
        <p:grpSpPr>
          <a:xfrm>
            <a:off x="454067" y="544125"/>
            <a:ext cx="11283865" cy="677674"/>
            <a:chOff x="499424" y="1852971"/>
            <a:chExt cx="11283865" cy="677674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6F7E24B9-72E2-EDD1-CF3C-53CB4ACD307F}"/>
                </a:ext>
              </a:extLst>
            </p:cNvPr>
            <p:cNvSpPr/>
            <p:nvPr/>
          </p:nvSpPr>
          <p:spPr>
            <a:xfrm>
              <a:off x="671593" y="1937571"/>
              <a:ext cx="11111696" cy="521923"/>
            </a:xfrm>
            <a:prstGeom prst="roundRect">
              <a:avLst>
                <a:gd name="adj" fmla="val 28545"/>
              </a:avLst>
            </a:prstGeom>
            <a:solidFill>
              <a:srgbClr val="FF575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>
                  <a:solidFill>
                    <a:schemeClr val="bg1"/>
                  </a:solidFill>
                  <a:latin typeface="微軟正黑體" panose="020B0604030504040204" charset="-120"/>
                  <a:ea typeface="微軟正黑體" panose="020B0604030504040204" charset="-120"/>
                </a:rPr>
                <a:t>與「一生一數字人」對話，加強對中國歷史及正向價值觀的認識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66C23D2-1BF3-18C5-0680-6FAA766169EA}"/>
                </a:ext>
              </a:extLst>
            </p:cNvPr>
            <p:cNvSpPr/>
            <p:nvPr/>
          </p:nvSpPr>
          <p:spPr>
            <a:xfrm>
              <a:off x="499424" y="1852971"/>
              <a:ext cx="677674" cy="677674"/>
            </a:xfrm>
            <a:prstGeom prst="ellipse">
              <a:avLst/>
            </a:prstGeom>
            <a:solidFill>
              <a:srgbClr val="FF575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4</a:t>
              </a:r>
            </a:p>
          </p:txBody>
        </p:sp>
      </p:grp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05E1F17-A8E6-3B80-AF14-2F4CD14588AE}"/>
              </a:ext>
            </a:extLst>
          </p:cNvPr>
          <p:cNvSpPr/>
          <p:nvPr/>
        </p:nvSpPr>
        <p:spPr>
          <a:xfrm>
            <a:off x="1408742" y="5585447"/>
            <a:ext cx="9135978" cy="779134"/>
          </a:xfrm>
          <a:prstGeom prst="roundRect">
            <a:avLst>
              <a:gd name="adj" fmla="val 2779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微軟正黑體" panose="020B0604030504040204" charset="-120"/>
                <a:ea typeface="微軟正黑體" panose="020B0604030504040204" charset="-120"/>
              </a:rPr>
              <a:t>學生除了和自己製作的虛擬古人交流，亦可以與其他同學製作的</a:t>
            </a:r>
            <a:br>
              <a:rPr lang="en-US" altLang="ja-JP" sz="2000" dirty="0">
                <a:solidFill>
                  <a:schemeClr val="bg1"/>
                </a:solidFill>
                <a:latin typeface="微軟正黑體" panose="020B0604030504040204" charset="-120"/>
                <a:ea typeface="微軟正黑體" panose="020B0604030504040204" charset="-120"/>
              </a:rPr>
            </a:br>
            <a:r>
              <a:rPr lang="ja-JP" altLang="en-US" sz="2000">
                <a:solidFill>
                  <a:schemeClr val="bg1"/>
                </a:solidFill>
                <a:latin typeface="微軟正黑體" panose="020B0604030504040204" charset="-120"/>
                <a:ea typeface="微軟正黑體" panose="020B0604030504040204" charset="-120"/>
              </a:rPr>
              <a:t>虛擬古人對話，進一步擴闊對中國歷史和正向價值觀的認識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EEB981B-A8D0-9F34-0240-28346601D5E9}"/>
              </a:ext>
            </a:extLst>
          </p:cNvPr>
          <p:cNvGrpSpPr/>
          <p:nvPr/>
        </p:nvGrpSpPr>
        <p:grpSpPr>
          <a:xfrm>
            <a:off x="491324" y="2224831"/>
            <a:ext cx="11209352" cy="2676000"/>
            <a:chOff x="491324" y="2224831"/>
            <a:chExt cx="11209352" cy="2676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1FE82B9-A9EB-D178-69BB-F98F9259B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2539"/>
            <a:stretch>
              <a:fillRect/>
            </a:stretch>
          </p:blipFill>
          <p:spPr>
            <a:xfrm>
              <a:off x="491324" y="2224831"/>
              <a:ext cx="11209352" cy="267600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FF37D80-9255-3DDF-4533-56077D9D1945}"/>
                </a:ext>
              </a:extLst>
            </p:cNvPr>
            <p:cNvSpPr/>
            <p:nvPr/>
          </p:nvSpPr>
          <p:spPr>
            <a:xfrm>
              <a:off x="2476500" y="2495550"/>
              <a:ext cx="3543300" cy="257175"/>
            </a:xfrm>
            <a:prstGeom prst="rect">
              <a:avLst/>
            </a:prstGeom>
            <a:solidFill>
              <a:srgbClr val="3F414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69296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607459-0272-099F-1AE8-30B2E0133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3">
            <a:extLst>
              <a:ext uri="{FF2B5EF4-FFF2-40B4-BE49-F238E27FC236}">
                <a16:creationId xmlns:a16="http://schemas.microsoft.com/office/drawing/2014/main" id="{7E191808-9D2B-AF96-247F-614A3EE4E8F6}"/>
              </a:ext>
            </a:extLst>
          </p:cNvPr>
          <p:cNvSpPr>
            <a:spLocks/>
          </p:cNvSpPr>
          <p:nvPr/>
        </p:nvSpPr>
        <p:spPr>
          <a:xfrm rot="7559287">
            <a:off x="-3638624" y="3146949"/>
            <a:ext cx="8529718" cy="6164651"/>
          </a:xfrm>
          <a:custGeom>
            <a:avLst/>
            <a:gdLst/>
            <a:ahLst/>
            <a:cxnLst/>
            <a:rect l="l" t="t" r="r" b="b"/>
            <a:pathLst>
              <a:path w="11281121" h="7630140">
                <a:moveTo>
                  <a:pt x="0" y="0"/>
                </a:moveTo>
                <a:lnTo>
                  <a:pt x="11281121" y="0"/>
                </a:lnTo>
                <a:lnTo>
                  <a:pt x="11281121" y="7630140"/>
                </a:lnTo>
                <a:lnTo>
                  <a:pt x="0" y="76301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13">
            <a:extLst>
              <a:ext uri="{FF2B5EF4-FFF2-40B4-BE49-F238E27FC236}">
                <a16:creationId xmlns:a16="http://schemas.microsoft.com/office/drawing/2014/main" id="{7D028590-17A5-1612-02BF-FF055BFE5FA3}"/>
              </a:ext>
            </a:extLst>
          </p:cNvPr>
          <p:cNvSpPr>
            <a:spLocks/>
          </p:cNvSpPr>
          <p:nvPr/>
        </p:nvSpPr>
        <p:spPr>
          <a:xfrm rot="10800000">
            <a:off x="6848327" y="-2453601"/>
            <a:ext cx="8529718" cy="6164651"/>
          </a:xfrm>
          <a:custGeom>
            <a:avLst/>
            <a:gdLst/>
            <a:ahLst/>
            <a:cxnLst/>
            <a:rect l="l" t="t" r="r" b="b"/>
            <a:pathLst>
              <a:path w="11281121" h="7630140">
                <a:moveTo>
                  <a:pt x="0" y="0"/>
                </a:moveTo>
                <a:lnTo>
                  <a:pt x="11281121" y="0"/>
                </a:lnTo>
                <a:lnTo>
                  <a:pt x="11281121" y="7630140"/>
                </a:lnTo>
                <a:lnTo>
                  <a:pt x="0" y="76301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CD67C07-6374-B15E-C6D8-50E8FD4C2525}"/>
              </a:ext>
            </a:extLst>
          </p:cNvPr>
          <p:cNvGrpSpPr/>
          <p:nvPr/>
        </p:nvGrpSpPr>
        <p:grpSpPr>
          <a:xfrm>
            <a:off x="454067" y="544125"/>
            <a:ext cx="11283865" cy="677674"/>
            <a:chOff x="499424" y="1852971"/>
            <a:chExt cx="11283865" cy="677674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A46D07E7-C971-AE9E-F72A-7A9B44C2D768}"/>
                </a:ext>
              </a:extLst>
            </p:cNvPr>
            <p:cNvSpPr/>
            <p:nvPr/>
          </p:nvSpPr>
          <p:spPr>
            <a:xfrm>
              <a:off x="671593" y="1937571"/>
              <a:ext cx="11111696" cy="521923"/>
            </a:xfrm>
            <a:prstGeom prst="roundRect">
              <a:avLst>
                <a:gd name="adj" fmla="val 28545"/>
              </a:avLst>
            </a:prstGeom>
            <a:solidFill>
              <a:srgbClr val="FF575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>
                  <a:solidFill>
                    <a:schemeClr val="bg1"/>
                  </a:solidFill>
                  <a:latin typeface="微軟正黑體" panose="020B0604030504040204" charset="-120"/>
                  <a:ea typeface="微軟正黑體" panose="020B0604030504040204" charset="-120"/>
                </a:rPr>
                <a:t>與「一生一數字人」對話，加強對中國歷史及正向價值觀的認識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D904772-C262-365A-9077-85A454370458}"/>
                </a:ext>
              </a:extLst>
            </p:cNvPr>
            <p:cNvSpPr/>
            <p:nvPr/>
          </p:nvSpPr>
          <p:spPr>
            <a:xfrm>
              <a:off x="499424" y="1852971"/>
              <a:ext cx="677674" cy="677674"/>
            </a:xfrm>
            <a:prstGeom prst="ellipse">
              <a:avLst/>
            </a:prstGeom>
            <a:solidFill>
              <a:srgbClr val="FF575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4</a:t>
              </a:r>
            </a:p>
          </p:txBody>
        </p:sp>
      </p:grp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171AE23-42AE-27AF-D9B7-A938B412B150}"/>
              </a:ext>
            </a:extLst>
          </p:cNvPr>
          <p:cNvSpPr/>
          <p:nvPr/>
        </p:nvSpPr>
        <p:spPr>
          <a:xfrm>
            <a:off x="1408742" y="5585447"/>
            <a:ext cx="9135978" cy="779134"/>
          </a:xfrm>
          <a:prstGeom prst="roundRect">
            <a:avLst>
              <a:gd name="adj" fmla="val 2779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微軟正黑體" panose="020B0604030504040204" charset="-120"/>
                <a:ea typeface="微軟正黑體" panose="020B0604030504040204" charset="-120"/>
              </a:rPr>
              <a:t>李時珍「數字人」能同時與不同學生進行不同對話，</a:t>
            </a:r>
            <a:br>
              <a:rPr lang="en-US" altLang="ja-JP" sz="2000" dirty="0">
                <a:solidFill>
                  <a:schemeClr val="bg1"/>
                </a:solidFill>
                <a:latin typeface="微軟正黑體" panose="020B0604030504040204" charset="-120"/>
                <a:ea typeface="微軟正黑體" panose="020B0604030504040204" charset="-120"/>
              </a:rPr>
            </a:br>
            <a:r>
              <a:rPr lang="ja-JP" altLang="en-US" sz="2000">
                <a:solidFill>
                  <a:schemeClr val="bg1"/>
                </a:solidFill>
                <a:latin typeface="微軟正黑體" panose="020B0604030504040204" charset="-120"/>
                <a:ea typeface="微軟正黑體" panose="020B0604030504040204" charset="-120"/>
              </a:rPr>
              <a:t>達至差異化及適性化學習</a:t>
            </a:r>
          </a:p>
        </p:txBody>
      </p:sp>
      <p:pic>
        <p:nvPicPr>
          <p:cNvPr id="4" name="Picture 3" descr="A screenshot of a chat&#10;&#10;AI-generated content may be incorrect.">
            <a:extLst>
              <a:ext uri="{FF2B5EF4-FFF2-40B4-BE49-F238E27FC236}">
                <a16:creationId xmlns:a16="http://schemas.microsoft.com/office/drawing/2014/main" id="{EEB0AD0E-89B0-1C97-2FC7-2A9721DE28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420" y="1677035"/>
            <a:ext cx="4678685" cy="3622407"/>
          </a:xfrm>
          <a:prstGeom prst="rect">
            <a:avLst/>
          </a:prstGeom>
        </p:spPr>
      </p:pic>
      <p:pic>
        <p:nvPicPr>
          <p:cNvPr id="13" name="Picture 12" descr="A screenshot of a chat&#10;&#10;AI-generated content may be incorrect.">
            <a:extLst>
              <a:ext uri="{FF2B5EF4-FFF2-40B4-BE49-F238E27FC236}">
                <a16:creationId xmlns:a16="http://schemas.microsoft.com/office/drawing/2014/main" id="{1D0C2A27-E39F-DC72-05F2-A81FB66F550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6731" y="1677035"/>
            <a:ext cx="5356087" cy="362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41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 2">
            <a:extLst>
              <a:ext uri="{FF2B5EF4-FFF2-40B4-BE49-F238E27FC236}">
                <a16:creationId xmlns:a16="http://schemas.microsoft.com/office/drawing/2014/main" id="{B50D8FB0-37A5-77C5-93CE-CFC0795A45E4}"/>
              </a:ext>
            </a:extLst>
          </p:cNvPr>
          <p:cNvSpPr/>
          <p:nvPr/>
        </p:nvSpPr>
        <p:spPr>
          <a:xfrm rot="-9901124">
            <a:off x="-3655511" y="2954364"/>
            <a:ext cx="7520747" cy="5086760"/>
          </a:xfrm>
          <a:custGeom>
            <a:avLst/>
            <a:gdLst/>
            <a:ahLst/>
            <a:cxnLst/>
            <a:rect l="l" t="t" r="r" b="b"/>
            <a:pathLst>
              <a:path w="11281121" h="7630140">
                <a:moveTo>
                  <a:pt x="0" y="0"/>
                </a:moveTo>
                <a:lnTo>
                  <a:pt x="11281120" y="0"/>
                </a:lnTo>
                <a:lnTo>
                  <a:pt x="11281120" y="7630140"/>
                </a:lnTo>
                <a:lnTo>
                  <a:pt x="0" y="76301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Freeform 2"/>
          <p:cNvSpPr/>
          <p:nvPr/>
        </p:nvSpPr>
        <p:spPr>
          <a:xfrm rot="-9901124">
            <a:off x="9578573" y="-2532668"/>
            <a:ext cx="7520747" cy="5086760"/>
          </a:xfrm>
          <a:custGeom>
            <a:avLst/>
            <a:gdLst/>
            <a:ahLst/>
            <a:cxnLst/>
            <a:rect l="l" t="t" r="r" b="b"/>
            <a:pathLst>
              <a:path w="11281121" h="7630140">
                <a:moveTo>
                  <a:pt x="0" y="0"/>
                </a:moveTo>
                <a:lnTo>
                  <a:pt x="11281120" y="0"/>
                </a:lnTo>
                <a:lnTo>
                  <a:pt x="11281120" y="7630140"/>
                </a:lnTo>
                <a:lnTo>
                  <a:pt x="0" y="76301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685800" y="847955"/>
            <a:ext cx="10820400" cy="1550485"/>
            <a:chOff x="0" y="-57149"/>
            <a:chExt cx="21640800" cy="3100971"/>
          </a:xfrm>
        </p:grpSpPr>
        <p:sp>
          <p:nvSpPr>
            <p:cNvPr id="4" name="TextBox 4"/>
            <p:cNvSpPr txBox="1"/>
            <p:nvPr/>
          </p:nvSpPr>
          <p:spPr>
            <a:xfrm>
              <a:off x="0" y="-57149"/>
              <a:ext cx="21640800" cy="24272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854"/>
                </a:lnSpc>
              </a:pPr>
              <a:r>
                <a:rPr lang="en-US" sz="3734" b="1" spc="112" dirty="0" err="1">
                  <a:solidFill>
                    <a:srgbClr val="FFFFFF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  <a:cs typeface="思源黑体-粗体 Bold" panose="020B0600000000000000" charset="-122"/>
                  <a:sym typeface="思源黑体-粗体 Bold" panose="020B0600000000000000" charset="-122"/>
                </a:rPr>
                <a:t>校本人工智能教育</a:t>
              </a:r>
              <a:r>
                <a:rPr lang="ja-JP" altLang="en-US" sz="3734" b="1" spc="112">
                  <a:solidFill>
                    <a:srgbClr val="FFFFFF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  <a:cs typeface="思源黑体-粗体 Bold" panose="020B0600000000000000" charset="-122"/>
                  <a:sym typeface="思源黑体-粗体 Bold" panose="020B0600000000000000" charset="-122"/>
                </a:rPr>
                <a:t>規劃與</a:t>
              </a:r>
              <a:r>
                <a:rPr lang="en-US" sz="3734" b="1" spc="112" dirty="0" err="1">
                  <a:solidFill>
                    <a:srgbClr val="FFFFFF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  <a:cs typeface="思源黑体-粗体 Bold" panose="020B0600000000000000" charset="-122"/>
                  <a:sym typeface="思源黑体-粗体 Bold" panose="020B0600000000000000" charset="-122"/>
                </a:rPr>
                <a:t>發展</a:t>
              </a:r>
              <a:endParaRPr lang="en-US" sz="3734" b="1" spc="112" dirty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思源黑体-粗体 Bold" panose="020B0600000000000000" charset="-122"/>
                <a:sym typeface="思源黑体-粗体 Bold" panose="020B0600000000000000" charset="-122"/>
              </a:endParaRPr>
            </a:p>
            <a:p>
              <a:pPr algn="ctr" defTabSz="609630">
                <a:lnSpc>
                  <a:spcPts val="4854"/>
                </a:lnSpc>
              </a:pPr>
              <a:endParaRPr lang="en-US" sz="3734" b="1" spc="112" dirty="0">
                <a:solidFill>
                  <a:srgbClr val="FFFFFF"/>
                </a:solidFill>
                <a:latin typeface="思源黑体-粗体 Bold" panose="020B0600000000000000" charset="-122"/>
                <a:ea typeface="思源黑体-粗体 Bold" panose="020B0600000000000000" charset="-122"/>
                <a:cs typeface="思源黑体-粗体 Bold" panose="020B0600000000000000" charset="-122"/>
                <a:sym typeface="思源黑体-粗体 Bold" panose="020B0600000000000000" charset="-122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500980"/>
              <a:ext cx="21640800" cy="5428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42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1302043-302E-6AE2-CF4F-735DDF8541B9}"/>
              </a:ext>
            </a:extLst>
          </p:cNvPr>
          <p:cNvGrpSpPr/>
          <p:nvPr/>
        </p:nvGrpSpPr>
        <p:grpSpPr>
          <a:xfrm>
            <a:off x="446348" y="2226544"/>
            <a:ext cx="11299304" cy="4631456"/>
            <a:chOff x="40665" y="1959178"/>
            <a:chExt cx="11957219" cy="4901128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4541246-3339-79C4-7899-CD47285EAC5B}"/>
                </a:ext>
              </a:extLst>
            </p:cNvPr>
            <p:cNvSpPr/>
            <p:nvPr/>
          </p:nvSpPr>
          <p:spPr>
            <a:xfrm>
              <a:off x="148975" y="4951426"/>
              <a:ext cx="2371535" cy="1908880"/>
            </a:xfrm>
            <a:prstGeom prst="rect">
              <a:avLst/>
            </a:prstGeom>
            <a:solidFill>
              <a:srgbClr val="FF575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9626349" y="1962485"/>
              <a:ext cx="2371535" cy="2997957"/>
            </a:xfrm>
            <a:custGeom>
              <a:avLst/>
              <a:gdLst/>
              <a:ahLst/>
              <a:cxnLst/>
              <a:rect l="l" t="t" r="r" b="b"/>
              <a:pathLst>
                <a:path w="4043500" h="4496935">
                  <a:moveTo>
                    <a:pt x="0" y="0"/>
                  </a:moveTo>
                  <a:lnTo>
                    <a:pt x="4043500" y="0"/>
                  </a:lnTo>
                  <a:lnTo>
                    <a:pt x="4043500" y="4496935"/>
                  </a:lnTo>
                  <a:lnTo>
                    <a:pt x="0" y="44969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-316" t="-53" r="-10957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Freeform 15"/>
            <p:cNvSpPr/>
            <p:nvPr/>
          </p:nvSpPr>
          <p:spPr>
            <a:xfrm>
              <a:off x="2530700" y="1972820"/>
              <a:ext cx="2379534" cy="2978606"/>
            </a:xfrm>
            <a:custGeom>
              <a:avLst/>
              <a:gdLst/>
              <a:ahLst/>
              <a:cxnLst/>
              <a:rect l="l" t="t" r="r" b="b"/>
              <a:pathLst>
                <a:path w="4050194" h="4467909">
                  <a:moveTo>
                    <a:pt x="0" y="0"/>
                  </a:moveTo>
                  <a:lnTo>
                    <a:pt x="4050194" y="0"/>
                  </a:lnTo>
                  <a:lnTo>
                    <a:pt x="4050194" y="4467909"/>
                  </a:lnTo>
                  <a:lnTo>
                    <a:pt x="0" y="44679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-48" t="-24493" b="-4204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Freeform 16"/>
            <p:cNvSpPr/>
            <p:nvPr/>
          </p:nvSpPr>
          <p:spPr>
            <a:xfrm>
              <a:off x="134348" y="1971502"/>
              <a:ext cx="2388352" cy="2979924"/>
            </a:xfrm>
            <a:custGeom>
              <a:avLst/>
              <a:gdLst/>
              <a:ahLst/>
              <a:cxnLst/>
              <a:rect l="l" t="t" r="r" b="b"/>
              <a:pathLst>
                <a:path w="4032687" h="4469886">
                  <a:moveTo>
                    <a:pt x="0" y="0"/>
                  </a:moveTo>
                  <a:lnTo>
                    <a:pt x="4032687" y="0"/>
                  </a:lnTo>
                  <a:lnTo>
                    <a:pt x="4032687" y="4469886"/>
                  </a:lnTo>
                  <a:lnTo>
                    <a:pt x="0" y="44698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1" t="-44878" r="-12565" b="-13148"/>
              </a:stretch>
            </a:blipFill>
          </p:spPr>
          <p:txBody>
            <a:bodyPr/>
            <a:lstStyle/>
            <a:p>
              <a:pPr defTabSz="609630"/>
              <a:endParaRPr lang="en-US" sz="1200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40665" y="5382901"/>
              <a:ext cx="2587853" cy="951621"/>
              <a:chOff x="-846670" y="0"/>
              <a:chExt cx="5175706" cy="1903242"/>
            </a:xfrm>
          </p:grpSpPr>
          <p:sp>
            <p:nvSpPr>
              <p:cNvPr id="18" name="TextBox 18"/>
              <p:cNvSpPr txBox="1"/>
              <p:nvPr/>
            </p:nvSpPr>
            <p:spPr>
              <a:xfrm>
                <a:off x="2" y="0"/>
                <a:ext cx="3482366" cy="4971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 defTabSz="609630">
                  <a:lnSpc>
                    <a:spcPts val="2240"/>
                  </a:lnSpc>
                </a:pPr>
                <a:endParaRPr sz="1200">
                  <a:solidFill>
                    <a:prstClr val="black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-846670" y="719198"/>
                <a:ext cx="5175706" cy="118404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 defTabSz="609630">
                  <a:lnSpc>
                    <a:spcPts val="2427"/>
                  </a:lnSpc>
                </a:pPr>
                <a:r>
                  <a:rPr lang="en-US" sz="1733" b="1" spc="35" dirty="0" err="1">
                    <a:solidFill>
                      <a:srgbClr val="FFFFFF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Aileron Bold"/>
                    <a:sym typeface="Aileron Bold"/>
                  </a:rPr>
                  <a:t>全校參與模式</a:t>
                </a:r>
                <a:endParaRPr lang="en-US" sz="1733" b="1" spc="35" dirty="0">
                  <a:solidFill>
                    <a:srgbClr val="FFFFFF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  <a:cs typeface="Aileron Bold"/>
                  <a:sym typeface="Aileron Bold"/>
                </a:endParaRPr>
              </a:p>
              <a:p>
                <a:pPr algn="ctr" defTabSz="609630">
                  <a:lnSpc>
                    <a:spcPts val="2427"/>
                  </a:lnSpc>
                </a:pPr>
                <a:r>
                  <a:rPr lang="en-US" sz="1733" b="1" spc="35" dirty="0">
                    <a:solidFill>
                      <a:srgbClr val="FFFFFF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Aileron Bold"/>
                    <a:sym typeface="Aileron Bold"/>
                  </a:rPr>
                  <a:t>「</a:t>
                </a:r>
                <a:r>
                  <a:rPr lang="en-US" sz="1733" b="1" spc="35" dirty="0" err="1">
                    <a:solidFill>
                      <a:srgbClr val="FFFFFF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Aileron Bold"/>
                    <a:sym typeface="Aileron Bold"/>
                  </a:rPr>
                  <a:t>一生一數字人</a:t>
                </a:r>
                <a:r>
                  <a:rPr lang="en-US" sz="1733" b="1" spc="35" dirty="0">
                    <a:solidFill>
                      <a:srgbClr val="FFFFFF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Aileron Bold"/>
                    <a:sym typeface="Aileron Bold"/>
                  </a:rPr>
                  <a:t>」</a:t>
                </a: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690893" y="4077685"/>
              <a:ext cx="1276350" cy="1276350"/>
              <a:chOff x="2058692" y="6117319"/>
              <a:chExt cx="1914525" cy="1914525"/>
            </a:xfrm>
          </p:grpSpPr>
          <p:grpSp>
            <p:nvGrpSpPr>
              <p:cNvPr id="20" name="Group 20"/>
              <p:cNvGrpSpPr/>
              <p:nvPr/>
            </p:nvGrpSpPr>
            <p:grpSpPr>
              <a:xfrm>
                <a:off x="2058692" y="6117319"/>
                <a:ext cx="1914525" cy="1914525"/>
                <a:chOff x="0" y="0"/>
                <a:chExt cx="812800" cy="812800"/>
              </a:xfrm>
            </p:grpSpPr>
            <p:sp>
              <p:nvSpPr>
                <p:cNvPr id="21" name="Freeform 21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5757"/>
                </a:solidFill>
                <a:ln w="1428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2" name="TextBox 22"/>
                <p:cNvSpPr txBox="1"/>
                <p:nvPr/>
              </p:nvSpPr>
              <p:spPr>
                <a:xfrm>
                  <a:off x="76200" y="19050"/>
                  <a:ext cx="660400" cy="717550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 defTabSz="609630">
                    <a:lnSpc>
                      <a:spcPts val="2200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23" name="Freeform 23"/>
              <p:cNvSpPr/>
              <p:nvPr/>
            </p:nvSpPr>
            <p:spPr>
              <a:xfrm rot="-606296">
                <a:off x="2597487" y="6636611"/>
                <a:ext cx="816647" cy="971192"/>
              </a:xfrm>
              <a:custGeom>
                <a:avLst/>
                <a:gdLst/>
                <a:ahLst/>
                <a:cxnLst/>
                <a:rect l="l" t="t" r="r" b="b"/>
                <a:pathLst>
                  <a:path w="816647" h="971192">
                    <a:moveTo>
                      <a:pt x="0" y="0"/>
                    </a:moveTo>
                    <a:lnTo>
                      <a:pt x="816647" y="0"/>
                    </a:lnTo>
                    <a:lnTo>
                      <a:pt x="816647" y="971192"/>
                    </a:lnTo>
                    <a:lnTo>
                      <a:pt x="0" y="97119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4" name="Freeform 24"/>
            <p:cNvSpPr/>
            <p:nvPr/>
          </p:nvSpPr>
          <p:spPr>
            <a:xfrm>
              <a:off x="4910232" y="1976136"/>
              <a:ext cx="2371535" cy="2996960"/>
            </a:xfrm>
            <a:custGeom>
              <a:avLst/>
              <a:gdLst/>
              <a:ahLst/>
              <a:cxnLst/>
              <a:rect l="l" t="t" r="r" b="b"/>
              <a:pathLst>
                <a:path w="4020471" h="4495440">
                  <a:moveTo>
                    <a:pt x="0" y="0"/>
                  </a:moveTo>
                  <a:lnTo>
                    <a:pt x="4020471" y="0"/>
                  </a:lnTo>
                  <a:lnTo>
                    <a:pt x="4020471" y="4495440"/>
                  </a:lnTo>
                  <a:lnTo>
                    <a:pt x="0" y="4495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-5930" r="-5930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33" name="Group 33"/>
            <p:cNvGrpSpPr/>
            <p:nvPr/>
          </p:nvGrpSpPr>
          <p:grpSpPr>
            <a:xfrm>
              <a:off x="2709662" y="4620703"/>
              <a:ext cx="2043796" cy="330724"/>
              <a:chOff x="0" y="-57150"/>
              <a:chExt cx="807426" cy="13065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303189" y="0"/>
                <a:ext cx="504237" cy="73506"/>
              </a:xfrm>
              <a:custGeom>
                <a:avLst/>
                <a:gdLst/>
                <a:ahLst/>
                <a:cxnLst/>
                <a:rect l="l" t="t" r="r" b="b"/>
                <a:pathLst>
                  <a:path w="807426" h="58930">
                    <a:moveTo>
                      <a:pt x="0" y="0"/>
                    </a:moveTo>
                    <a:lnTo>
                      <a:pt x="807426" y="0"/>
                    </a:lnTo>
                    <a:lnTo>
                      <a:pt x="807426" y="58930"/>
                    </a:lnTo>
                    <a:lnTo>
                      <a:pt x="0" y="5893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57150"/>
                <a:ext cx="807426" cy="11608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42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43" name="Rectangle 42"/>
            <p:cNvSpPr/>
            <p:nvPr/>
          </p:nvSpPr>
          <p:spPr>
            <a:xfrm>
              <a:off x="2815972" y="3449835"/>
              <a:ext cx="1852085" cy="1929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8090878-1129-B081-AC4A-E902D4553E5E}"/>
                </a:ext>
              </a:extLst>
            </p:cNvPr>
            <p:cNvSpPr/>
            <p:nvPr/>
          </p:nvSpPr>
          <p:spPr>
            <a:xfrm>
              <a:off x="2530699" y="4951426"/>
              <a:ext cx="2371535" cy="1908880"/>
            </a:xfrm>
            <a:prstGeom prst="rect">
              <a:avLst/>
            </a:prstGeom>
            <a:solidFill>
              <a:srgbClr val="465E8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3062428" y="4077685"/>
              <a:ext cx="1276350" cy="1276350"/>
              <a:chOff x="6155797" y="6173209"/>
              <a:chExt cx="1914525" cy="1914525"/>
            </a:xfrm>
          </p:grpSpPr>
          <p:grpSp>
            <p:nvGrpSpPr>
              <p:cNvPr id="36" name="Group 36"/>
              <p:cNvGrpSpPr/>
              <p:nvPr/>
            </p:nvGrpSpPr>
            <p:grpSpPr>
              <a:xfrm>
                <a:off x="6155797" y="6173209"/>
                <a:ext cx="1914525" cy="1914525"/>
                <a:chOff x="0" y="0"/>
                <a:chExt cx="812800" cy="812800"/>
              </a:xfrm>
            </p:grpSpPr>
            <p:sp>
              <p:nvSpPr>
                <p:cNvPr id="37" name="Freeform 37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465E89"/>
                </a:solidFill>
                <a:ln w="1428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8" name="TextBox 38"/>
                <p:cNvSpPr txBox="1"/>
                <p:nvPr/>
              </p:nvSpPr>
              <p:spPr>
                <a:xfrm>
                  <a:off x="76200" y="19050"/>
                  <a:ext cx="660400" cy="717550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 defTabSz="609630">
                    <a:lnSpc>
                      <a:spcPts val="2200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39" name="Freeform 39"/>
              <p:cNvSpPr/>
              <p:nvPr/>
            </p:nvSpPr>
            <p:spPr>
              <a:xfrm>
                <a:off x="6623813" y="6695567"/>
                <a:ext cx="997544" cy="976346"/>
              </a:xfrm>
              <a:custGeom>
                <a:avLst/>
                <a:gdLst/>
                <a:ahLst/>
                <a:cxnLst/>
                <a:rect l="l" t="t" r="r" b="b"/>
                <a:pathLst>
                  <a:path w="997544" h="976346">
                    <a:moveTo>
                      <a:pt x="0" y="0"/>
                    </a:moveTo>
                    <a:lnTo>
                      <a:pt x="997543" y="0"/>
                    </a:lnTo>
                    <a:lnTo>
                      <a:pt x="997543" y="976346"/>
                    </a:lnTo>
                    <a:lnTo>
                      <a:pt x="0" y="97634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defTabSz="609630"/>
                <a:endParaRPr lang="en-US"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2546476" y="5374431"/>
              <a:ext cx="2308253" cy="1259398"/>
              <a:chOff x="0" y="0"/>
              <a:chExt cx="4616506" cy="2518796"/>
            </a:xfrm>
          </p:grpSpPr>
          <p:sp>
            <p:nvSpPr>
              <p:cNvPr id="41" name="TextBox 41"/>
              <p:cNvSpPr txBox="1"/>
              <p:nvPr/>
            </p:nvSpPr>
            <p:spPr>
              <a:xfrm>
                <a:off x="0" y="0"/>
                <a:ext cx="4616506" cy="4971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 defTabSz="609630">
                  <a:lnSpc>
                    <a:spcPts val="2240"/>
                  </a:lnSpc>
                </a:pPr>
                <a:endParaRPr sz="1200">
                  <a:solidFill>
                    <a:prstClr val="black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0" y="719200"/>
                <a:ext cx="4616506" cy="179959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 defTabSz="609630">
                  <a:lnSpc>
                    <a:spcPts val="2427"/>
                  </a:lnSpc>
                </a:pPr>
                <a:r>
                  <a:rPr lang="en-US" sz="1733" b="1" spc="35" dirty="0" err="1">
                    <a:solidFill>
                      <a:srgbClr val="FFFFFF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Aileron Bold"/>
                    <a:sym typeface="Aileron Bold"/>
                  </a:rPr>
                  <a:t>初中校本</a:t>
                </a:r>
                <a:endParaRPr lang="en-US" sz="1733" b="1" spc="35" dirty="0">
                  <a:solidFill>
                    <a:srgbClr val="FFFFFF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  <a:cs typeface="Aileron Bold"/>
                  <a:sym typeface="Aileron Bold"/>
                </a:endParaRPr>
              </a:p>
              <a:p>
                <a:pPr algn="ctr" defTabSz="609630">
                  <a:lnSpc>
                    <a:spcPts val="2427"/>
                  </a:lnSpc>
                </a:pPr>
                <a:r>
                  <a:rPr lang="en-US" sz="1733" b="1" spc="35" dirty="0" err="1">
                    <a:solidFill>
                      <a:srgbClr val="FFFFFF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Aileron Bold"/>
                    <a:sym typeface="Aileron Bold"/>
                  </a:rPr>
                  <a:t>人工智能基礎課程</a:t>
                </a:r>
                <a:endParaRPr lang="en-US" sz="1733" b="1" spc="35" dirty="0">
                  <a:solidFill>
                    <a:srgbClr val="FFFFFF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  <a:cs typeface="Aileron Bold"/>
                  <a:sym typeface="Aileron Bold"/>
                </a:endParaRPr>
              </a:p>
              <a:p>
                <a:pPr algn="ctr" defTabSz="609630">
                  <a:lnSpc>
                    <a:spcPts val="2427"/>
                  </a:lnSpc>
                </a:pPr>
                <a:endParaRPr lang="en-US" sz="1733" b="1" spc="35" dirty="0">
                  <a:solidFill>
                    <a:srgbClr val="FFFFFF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  <a:cs typeface="Aileron Bold"/>
                  <a:sym typeface="Aileron Bold"/>
                </a:endParaRPr>
              </a:p>
            </p:txBody>
          </p:sp>
        </p:grp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DD268F1-CDFB-D082-716C-2553ACA297B8}"/>
                </a:ext>
              </a:extLst>
            </p:cNvPr>
            <p:cNvSpPr/>
            <p:nvPr/>
          </p:nvSpPr>
          <p:spPr>
            <a:xfrm>
              <a:off x="4910233" y="4951425"/>
              <a:ext cx="2371535" cy="1908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C66BFE6E-221F-8F58-6497-2DBAEB319A5E}"/>
                </a:ext>
              </a:extLst>
            </p:cNvPr>
            <p:cNvGrpSpPr/>
            <p:nvPr/>
          </p:nvGrpSpPr>
          <p:grpSpPr>
            <a:xfrm>
              <a:off x="5443771" y="4127189"/>
              <a:ext cx="1276350" cy="1276350"/>
              <a:chOff x="6278458" y="9838361"/>
              <a:chExt cx="1276350" cy="127635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6278458" y="9838361"/>
                <a:ext cx="1276350" cy="127635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42875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" name="Freeform 32"/>
              <p:cNvSpPr/>
              <p:nvPr/>
            </p:nvSpPr>
            <p:spPr>
              <a:xfrm>
                <a:off x="6574047" y="10146037"/>
                <a:ext cx="685173" cy="691459"/>
              </a:xfrm>
              <a:custGeom>
                <a:avLst/>
                <a:gdLst/>
                <a:ahLst/>
                <a:cxnLst/>
                <a:rect l="l" t="t" r="r" b="b"/>
                <a:pathLst>
                  <a:path w="1027759" h="1037188">
                    <a:moveTo>
                      <a:pt x="0" y="0"/>
                    </a:moveTo>
                    <a:lnTo>
                      <a:pt x="1027759" y="0"/>
                    </a:lnTo>
                    <a:lnTo>
                      <a:pt x="1027759" y="1037189"/>
                    </a:lnTo>
                    <a:lnTo>
                      <a:pt x="0" y="10371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4870506" y="5420924"/>
              <a:ext cx="2430246" cy="945855"/>
              <a:chOff x="-689061" y="0"/>
              <a:chExt cx="4860492" cy="1891710"/>
            </a:xfrm>
          </p:grpSpPr>
          <p:sp>
            <p:nvSpPr>
              <p:cNvPr id="9" name="TextBox 9"/>
              <p:cNvSpPr txBox="1"/>
              <p:nvPr/>
            </p:nvSpPr>
            <p:spPr>
              <a:xfrm>
                <a:off x="1" y="0"/>
                <a:ext cx="3482366" cy="4971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 defTabSz="609630">
                  <a:lnSpc>
                    <a:spcPts val="2240"/>
                  </a:lnSpc>
                </a:pPr>
                <a:endParaRPr sz="1200">
                  <a:solidFill>
                    <a:prstClr val="black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-689061" y="719200"/>
                <a:ext cx="4860492" cy="117251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ja-JP" altLang="en-US" b="1">
                    <a:solidFill>
                      <a:schemeClr val="bg1"/>
                    </a:solidFill>
                    <a:latin typeface="微軟正黑體" panose="020B0604030504040204" charset="-120"/>
                    <a:ea typeface="微軟正黑體" panose="020B0604030504040204" charset="-120"/>
                  </a:rPr>
                  <a:t>校本人工智能</a:t>
                </a:r>
                <a:br>
                  <a:rPr lang="en-US" altLang="ja-JP" b="1" dirty="0">
                    <a:solidFill>
                      <a:schemeClr val="bg1"/>
                    </a:solidFill>
                    <a:latin typeface="微軟正黑體" panose="020B0604030504040204" charset="-120"/>
                    <a:ea typeface="微軟正黑體" panose="020B0604030504040204" charset="-120"/>
                  </a:rPr>
                </a:br>
                <a:r>
                  <a:rPr lang="ja-JP" altLang="en-US" b="1">
                    <a:solidFill>
                      <a:schemeClr val="bg1"/>
                    </a:solidFill>
                    <a:latin typeface="微軟正黑體" panose="020B0604030504040204" charset="-120"/>
                    <a:ea typeface="微軟正黑體" panose="020B0604030504040204" charset="-120"/>
                  </a:rPr>
                  <a:t>應用於初中學科</a:t>
                </a:r>
                <a:endParaRPr lang="ja-JP" altLang="en-US" b="1" dirty="0">
                  <a:solidFill>
                    <a:schemeClr val="bg1"/>
                  </a:solidFill>
                  <a:latin typeface="微軟正黑體" panose="020B0604030504040204" charset="-120"/>
                  <a:ea typeface="微軟正黑體" panose="020B0604030504040204" charset="-120"/>
                </a:endParaRPr>
              </a:p>
            </p:txBody>
          </p:sp>
        </p:grp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5827AB3-B686-FEE5-D028-404D12D0B141}"/>
                </a:ext>
              </a:extLst>
            </p:cNvPr>
            <p:cNvSpPr/>
            <p:nvPr/>
          </p:nvSpPr>
          <p:spPr>
            <a:xfrm>
              <a:off x="7261024" y="4951424"/>
              <a:ext cx="2371535" cy="190888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603D6C8-6AD4-9A99-5424-0580275BE1D1}"/>
                </a:ext>
              </a:extLst>
            </p:cNvPr>
            <p:cNvSpPr/>
            <p:nvPr/>
          </p:nvSpPr>
          <p:spPr>
            <a:xfrm>
              <a:off x="9626349" y="4951424"/>
              <a:ext cx="2371535" cy="1908880"/>
            </a:xfrm>
            <a:prstGeom prst="rect">
              <a:avLst/>
            </a:prstGeom>
            <a:solidFill>
              <a:srgbClr val="A08AA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8"/>
            <p:cNvGrpSpPr/>
            <p:nvPr/>
          </p:nvGrpSpPr>
          <p:grpSpPr>
            <a:xfrm>
              <a:off x="10229850" y="4127189"/>
              <a:ext cx="1276350" cy="1276350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A08AAD"/>
              </a:solidFill>
              <a:ln w="142875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2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31" name="Freeform 31"/>
            <p:cNvSpPr/>
            <p:nvPr/>
          </p:nvSpPr>
          <p:spPr>
            <a:xfrm>
              <a:off x="10612188" y="4534926"/>
              <a:ext cx="511675" cy="511675"/>
            </a:xfrm>
            <a:custGeom>
              <a:avLst/>
              <a:gdLst/>
              <a:ahLst/>
              <a:cxnLst/>
              <a:rect l="l" t="t" r="r" b="b"/>
              <a:pathLst>
                <a:path w="767513" h="767513">
                  <a:moveTo>
                    <a:pt x="0" y="0"/>
                  </a:moveTo>
                  <a:lnTo>
                    <a:pt x="767513" y="0"/>
                  </a:lnTo>
                  <a:lnTo>
                    <a:pt x="767513" y="767513"/>
                  </a:lnTo>
                  <a:lnTo>
                    <a:pt x="0" y="7675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9796861" y="5400342"/>
              <a:ext cx="2030510" cy="951622"/>
              <a:chOff x="-289326" y="0"/>
              <a:chExt cx="4061020" cy="1903244"/>
            </a:xfrm>
          </p:grpSpPr>
          <p:sp>
            <p:nvSpPr>
              <p:cNvPr id="13" name="TextBox 13"/>
              <p:cNvSpPr txBox="1"/>
              <p:nvPr/>
            </p:nvSpPr>
            <p:spPr>
              <a:xfrm>
                <a:off x="0" y="0"/>
                <a:ext cx="3482366" cy="4971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 defTabSz="609630">
                  <a:lnSpc>
                    <a:spcPts val="2240"/>
                  </a:lnSpc>
                </a:pPr>
                <a:endParaRPr sz="1200">
                  <a:solidFill>
                    <a:prstClr val="black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-289326" y="719200"/>
                <a:ext cx="4061020" cy="118404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 defTabSz="609630">
                  <a:lnSpc>
                    <a:spcPts val="2427"/>
                  </a:lnSpc>
                </a:pPr>
                <a:r>
                  <a:rPr lang="en-US" sz="1733" b="1" spc="35" dirty="0">
                    <a:solidFill>
                      <a:srgbClr val="FFFFFF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Aileron Bold"/>
                    <a:sym typeface="Aileron Bold"/>
                  </a:rPr>
                  <a:t>STEAM </a:t>
                </a:r>
                <a:r>
                  <a:rPr lang="ja-JP" altLang="en-US" sz="1733" b="1" spc="35">
                    <a:solidFill>
                      <a:srgbClr val="FFFFFF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Aileron Bold"/>
                    <a:sym typeface="Aileron Bold"/>
                  </a:rPr>
                  <a:t>學會 </a:t>
                </a:r>
                <a:br>
                  <a:rPr lang="en-US" altLang="ja-JP" sz="1733" b="1" spc="35" dirty="0">
                    <a:solidFill>
                      <a:srgbClr val="FFFFFF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Aileron Bold"/>
                    <a:sym typeface="Aileron Bold"/>
                  </a:rPr>
                </a:br>
                <a:r>
                  <a:rPr lang="ja-JP" altLang="en-US" sz="1733" b="1" spc="35">
                    <a:solidFill>
                      <a:srgbClr val="FFFFFF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Aileron Bold"/>
                    <a:sym typeface="Aileron Bold"/>
                  </a:rPr>
                  <a:t>人工智能進階課程</a:t>
                </a:r>
              </a:p>
            </p:txBody>
          </p:sp>
        </p:grpSp>
        <p:grpSp>
          <p:nvGrpSpPr>
            <p:cNvPr id="52" name="Group 8">
              <a:extLst>
                <a:ext uri="{FF2B5EF4-FFF2-40B4-BE49-F238E27FC236}">
                  <a16:creationId xmlns:a16="http://schemas.microsoft.com/office/drawing/2014/main" id="{3F60CC5A-7D7E-25F9-A5EA-34E2233197DD}"/>
                </a:ext>
              </a:extLst>
            </p:cNvPr>
            <p:cNvGrpSpPr/>
            <p:nvPr/>
          </p:nvGrpSpPr>
          <p:grpSpPr>
            <a:xfrm>
              <a:off x="7265802" y="1959178"/>
              <a:ext cx="2352547" cy="2997957"/>
              <a:chOff x="0" y="0"/>
              <a:chExt cx="660400" cy="1187070"/>
            </a:xfrm>
          </p:grpSpPr>
          <p:sp>
            <p:nvSpPr>
              <p:cNvPr id="53" name="Freeform 9">
                <a:extLst>
                  <a:ext uri="{FF2B5EF4-FFF2-40B4-BE49-F238E27FC236}">
                    <a16:creationId xmlns:a16="http://schemas.microsoft.com/office/drawing/2014/main" id="{816AD81B-BC8D-C30F-E649-41F727D5CAD5}"/>
                  </a:ext>
                </a:extLst>
              </p:cNvPr>
              <p:cNvSpPr/>
              <p:nvPr/>
            </p:nvSpPr>
            <p:spPr>
              <a:xfrm>
                <a:off x="0" y="0"/>
                <a:ext cx="660400" cy="1187070"/>
              </a:xfrm>
              <a:prstGeom prst="rect">
                <a:avLst/>
              </a:prstGeom>
              <a:blipFill>
                <a:blip r:embed="rId1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 l="-1054" r="-168233"/>
                </a:stretch>
              </a:blipFill>
              <a:ln w="114300"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zh-HK" altLang="en-US">
                  <a:latin typeface="BiauKaiTC Regular" panose="03000500000000000000" pitchFamily="66" charset="-120"/>
                  <a:ea typeface="BiauKaiTC Regular" panose="03000500000000000000" pitchFamily="66" charset="-120"/>
                </a:endParaRPr>
              </a:p>
            </p:txBody>
          </p:sp>
        </p:grpSp>
        <p:sp>
          <p:nvSpPr>
            <p:cNvPr id="55" name="Freeform 26">
              <a:extLst>
                <a:ext uri="{FF2B5EF4-FFF2-40B4-BE49-F238E27FC236}">
                  <a16:creationId xmlns:a16="http://schemas.microsoft.com/office/drawing/2014/main" id="{C944F205-59C1-AE67-B1B5-9DE8EFB75B1E}"/>
                </a:ext>
              </a:extLst>
            </p:cNvPr>
            <p:cNvSpPr/>
            <p:nvPr/>
          </p:nvSpPr>
          <p:spPr>
            <a:xfrm>
              <a:off x="7794562" y="4144498"/>
              <a:ext cx="1276350" cy="127635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accent3"/>
            </a:solidFill>
            <a:ln w="14287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1200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58" name="Graphic 57" descr="Plant with solid fill">
              <a:extLst>
                <a:ext uri="{FF2B5EF4-FFF2-40B4-BE49-F238E27FC236}">
                  <a16:creationId xmlns:a16="http://schemas.microsoft.com/office/drawing/2014/main" id="{91A9557B-4362-8382-9391-835A57B65E4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035397" y="4393423"/>
              <a:ext cx="794679" cy="794679"/>
            </a:xfrm>
            <a:prstGeom prst="rect">
              <a:avLst/>
            </a:prstGeom>
          </p:spPr>
        </p:pic>
        <p:sp>
          <p:nvSpPr>
            <p:cNvPr id="59" name="TextBox 10">
              <a:extLst>
                <a:ext uri="{FF2B5EF4-FFF2-40B4-BE49-F238E27FC236}">
                  <a16:creationId xmlns:a16="http://schemas.microsoft.com/office/drawing/2014/main" id="{E9AE0C31-365E-A0A2-4477-BD529CF83150}"/>
                </a:ext>
              </a:extLst>
            </p:cNvPr>
            <p:cNvSpPr txBox="1"/>
            <p:nvPr/>
          </p:nvSpPr>
          <p:spPr>
            <a:xfrm>
              <a:off x="7226951" y="5800105"/>
              <a:ext cx="2430246" cy="5539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ja-JP" altLang="en-US" b="1">
                  <a:solidFill>
                    <a:schemeClr val="bg1"/>
                  </a:solidFill>
                  <a:latin typeface="微軟正黑體" panose="020B0604030504040204" charset="-120"/>
                  <a:ea typeface="微軟正黑體" panose="020B0604030504040204" charset="-120"/>
                </a:rPr>
                <a:t>中醫藥</a:t>
              </a:r>
              <a:r>
                <a:rPr lang="en-US" altLang="ja-JP" b="1" dirty="0">
                  <a:solidFill>
                    <a:schemeClr val="bg1"/>
                  </a:solidFill>
                  <a:latin typeface="微軟正黑體" panose="020B0604030504040204" charset="-120"/>
                  <a:ea typeface="微軟正黑體" panose="020B0604030504040204" charset="-120"/>
                </a:rPr>
                <a:t> x AIOT</a:t>
              </a:r>
            </a:p>
            <a:p>
              <a:pPr algn="ctr"/>
              <a:r>
                <a:rPr lang="ja-JP" altLang="en-US" b="1">
                  <a:solidFill>
                    <a:schemeClr val="bg1"/>
                  </a:solidFill>
                  <a:latin typeface="微軟正黑體" panose="020B0604030504040204" charset="-120"/>
                  <a:ea typeface="微軟正黑體" panose="020B0604030504040204" charset="-120"/>
                </a:rPr>
                <a:t>學生培訓計劃</a:t>
              </a:r>
              <a:endParaRPr lang="ja-JP" altLang="en-US" b="1" dirty="0">
                <a:solidFill>
                  <a:schemeClr val="bg1"/>
                </a:solidFill>
                <a:latin typeface="微軟正黑體" panose="020B0604030504040204" charset="-120"/>
                <a:ea typeface="微軟正黑體" panose="020B0604030504040204" charset="-120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29828D-CB83-714F-E3C1-EC1773A25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Freeform 13">
            <a:extLst>
              <a:ext uri="{FF2B5EF4-FFF2-40B4-BE49-F238E27FC236}">
                <a16:creationId xmlns:a16="http://schemas.microsoft.com/office/drawing/2014/main" id="{6F06B1B9-3C2E-C224-C541-9D9746B8A9B1}"/>
              </a:ext>
            </a:extLst>
          </p:cNvPr>
          <p:cNvSpPr/>
          <p:nvPr/>
        </p:nvSpPr>
        <p:spPr>
          <a:xfrm rot="5950922">
            <a:off x="9133152" y="-901439"/>
            <a:ext cx="7520747" cy="5086760"/>
          </a:xfrm>
          <a:custGeom>
            <a:avLst/>
            <a:gdLst/>
            <a:ahLst/>
            <a:cxnLst/>
            <a:rect l="l" t="t" r="r" b="b"/>
            <a:pathLst>
              <a:path w="11281121" h="7630140">
                <a:moveTo>
                  <a:pt x="0" y="0"/>
                </a:moveTo>
                <a:lnTo>
                  <a:pt x="11281121" y="0"/>
                </a:lnTo>
                <a:lnTo>
                  <a:pt x="11281121" y="7630140"/>
                </a:lnTo>
                <a:lnTo>
                  <a:pt x="0" y="76301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0" name="Freeform 13">
            <a:extLst>
              <a:ext uri="{FF2B5EF4-FFF2-40B4-BE49-F238E27FC236}">
                <a16:creationId xmlns:a16="http://schemas.microsoft.com/office/drawing/2014/main" id="{B1274EB1-A13E-61F0-73BF-46B145B8BB54}"/>
              </a:ext>
            </a:extLst>
          </p:cNvPr>
          <p:cNvSpPr/>
          <p:nvPr/>
        </p:nvSpPr>
        <p:spPr>
          <a:xfrm rot="11314901">
            <a:off x="-4079753" y="3889057"/>
            <a:ext cx="7520747" cy="5086760"/>
          </a:xfrm>
          <a:custGeom>
            <a:avLst/>
            <a:gdLst/>
            <a:ahLst/>
            <a:cxnLst/>
            <a:rect l="l" t="t" r="r" b="b"/>
            <a:pathLst>
              <a:path w="11281121" h="7630140">
                <a:moveTo>
                  <a:pt x="0" y="0"/>
                </a:moveTo>
                <a:lnTo>
                  <a:pt x="11281121" y="0"/>
                </a:lnTo>
                <a:lnTo>
                  <a:pt x="11281121" y="7630140"/>
                </a:lnTo>
                <a:lnTo>
                  <a:pt x="0" y="76301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D830255-199C-0000-19DF-A18D075346C0}"/>
              </a:ext>
            </a:extLst>
          </p:cNvPr>
          <p:cNvGrpSpPr/>
          <p:nvPr/>
        </p:nvGrpSpPr>
        <p:grpSpPr>
          <a:xfrm>
            <a:off x="812800" y="365592"/>
            <a:ext cx="11480800" cy="1276350"/>
            <a:chOff x="1295400" y="1181100"/>
            <a:chExt cx="17221200" cy="1914525"/>
          </a:xfrm>
        </p:grpSpPr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30A4C912-94F9-4DCE-84D4-9F6CCDD14485}"/>
                </a:ext>
              </a:extLst>
            </p:cNvPr>
            <p:cNvSpPr/>
            <p:nvPr/>
          </p:nvSpPr>
          <p:spPr>
            <a:xfrm>
              <a:off x="1787698" y="1714500"/>
              <a:ext cx="16728902" cy="916417"/>
            </a:xfrm>
            <a:prstGeom prst="roundRect">
              <a:avLst/>
            </a:prstGeom>
            <a:solidFill>
              <a:srgbClr val="FF575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46" name="Group 20">
              <a:extLst>
                <a:ext uri="{FF2B5EF4-FFF2-40B4-BE49-F238E27FC236}">
                  <a16:creationId xmlns:a16="http://schemas.microsoft.com/office/drawing/2014/main" id="{1BB35833-DFB1-66AD-262A-FB670425BC4C}"/>
                </a:ext>
              </a:extLst>
            </p:cNvPr>
            <p:cNvGrpSpPr/>
            <p:nvPr/>
          </p:nvGrpSpPr>
          <p:grpSpPr>
            <a:xfrm>
              <a:off x="1295400" y="1181100"/>
              <a:ext cx="1914525" cy="1914525"/>
              <a:chOff x="0" y="0"/>
              <a:chExt cx="812800" cy="812800"/>
            </a:xfrm>
          </p:grpSpPr>
          <p:sp>
            <p:nvSpPr>
              <p:cNvPr id="48" name="Freeform 21">
                <a:extLst>
                  <a:ext uri="{FF2B5EF4-FFF2-40B4-BE49-F238E27FC236}">
                    <a16:creationId xmlns:a16="http://schemas.microsoft.com/office/drawing/2014/main" id="{7999FE1C-05BF-E21B-4F8D-CA9B2C9CB87A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5757"/>
              </a:solidFill>
              <a:ln w="142875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9" name="TextBox 22">
                <a:extLst>
                  <a:ext uri="{FF2B5EF4-FFF2-40B4-BE49-F238E27FC236}">
                    <a16:creationId xmlns:a16="http://schemas.microsoft.com/office/drawing/2014/main" id="{AA5F45FD-252D-A6D4-26AB-7F5B722B5C2A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2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50" name="TextBox 19">
              <a:extLst>
                <a:ext uri="{FF2B5EF4-FFF2-40B4-BE49-F238E27FC236}">
                  <a16:creationId xmlns:a16="http://schemas.microsoft.com/office/drawing/2014/main" id="{6FFFDE25-70AD-4497-ADA2-99DA61418969}"/>
                </a:ext>
              </a:extLst>
            </p:cNvPr>
            <p:cNvSpPr txBox="1"/>
            <p:nvPr/>
          </p:nvSpPr>
          <p:spPr>
            <a:xfrm>
              <a:off x="3690171" y="2044754"/>
              <a:ext cx="10025829" cy="4941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09630">
                <a:lnSpc>
                  <a:spcPts val="2427"/>
                </a:lnSpc>
              </a:pPr>
              <a:r>
                <a:rPr lang="en-US" sz="3000" b="1" spc="35" dirty="0" err="1">
                  <a:solidFill>
                    <a:srgbClr val="FFFFFF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  <a:cs typeface="Aileron Bold"/>
                  <a:sym typeface="Aileron Bold"/>
                </a:rPr>
                <a:t>優秀學生作品</a:t>
              </a:r>
              <a:endParaRPr lang="en-US" sz="3000" b="1" spc="35" dirty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ileron Bold"/>
                <a:sym typeface="Aileron Bold"/>
              </a:endParaRPr>
            </a:p>
          </p:txBody>
        </p:sp>
      </p:grpSp>
      <p:pic>
        <p:nvPicPr>
          <p:cNvPr id="2" name="Picture 1" descr="A cartoon character standing on a bridge&#10;&#10;Description automatically generated">
            <a:extLst>
              <a:ext uri="{FF2B5EF4-FFF2-40B4-BE49-F238E27FC236}">
                <a16:creationId xmlns:a16="http://schemas.microsoft.com/office/drawing/2014/main" id="{C30409A4-EEB1-FD1A-BAF4-7C051676B3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22" t="45480" r="64630" b="34650"/>
          <a:stretch>
            <a:fillRect/>
          </a:stretch>
        </p:blipFill>
        <p:spPr>
          <a:xfrm>
            <a:off x="873317" y="425563"/>
            <a:ext cx="1155316" cy="1156408"/>
          </a:xfrm>
          <a:prstGeom prst="ellipse">
            <a:avLst/>
          </a:prstGeom>
        </p:spPr>
      </p:pic>
      <p:pic>
        <p:nvPicPr>
          <p:cNvPr id="8" name="Picture 7" descr="A screenshot of a phone&#10;&#10;AI-generated content may be incorrect.">
            <a:extLst>
              <a:ext uri="{FF2B5EF4-FFF2-40B4-BE49-F238E27FC236}">
                <a16:creationId xmlns:a16="http://schemas.microsoft.com/office/drawing/2014/main" id="{88A22E0E-714B-E938-4BE5-E521B34D29B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866" y="2162750"/>
            <a:ext cx="7808188" cy="4085571"/>
          </a:xfrm>
          <a:prstGeom prst="rect">
            <a:avLst/>
          </a:prstGeom>
        </p:spPr>
      </p:pic>
      <p:pic>
        <p:nvPicPr>
          <p:cNvPr id="10" name="Picture 9" descr="A person and child standing on a stage holding a certificate&#10;&#10;AI-generated content may be incorrect.">
            <a:extLst>
              <a:ext uri="{FF2B5EF4-FFF2-40B4-BE49-F238E27FC236}">
                <a16:creationId xmlns:a16="http://schemas.microsoft.com/office/drawing/2014/main" id="{420573B7-401A-C254-CC7E-851B529F5C3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856" t="1222" r="16110"/>
          <a:stretch>
            <a:fillRect/>
          </a:stretch>
        </p:blipFill>
        <p:spPr>
          <a:xfrm>
            <a:off x="8413587" y="2162750"/>
            <a:ext cx="3267870" cy="410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44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C34C1A-1905-1027-E2D8-84EE82E39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Freeform 13">
            <a:extLst>
              <a:ext uri="{FF2B5EF4-FFF2-40B4-BE49-F238E27FC236}">
                <a16:creationId xmlns:a16="http://schemas.microsoft.com/office/drawing/2014/main" id="{3E09980E-8B66-300B-9863-048ED293900E}"/>
              </a:ext>
            </a:extLst>
          </p:cNvPr>
          <p:cNvSpPr/>
          <p:nvPr/>
        </p:nvSpPr>
        <p:spPr>
          <a:xfrm rot="5950922">
            <a:off x="8142551" y="4168263"/>
            <a:ext cx="7520747" cy="5086760"/>
          </a:xfrm>
          <a:custGeom>
            <a:avLst/>
            <a:gdLst/>
            <a:ahLst/>
            <a:cxnLst/>
            <a:rect l="l" t="t" r="r" b="b"/>
            <a:pathLst>
              <a:path w="11281121" h="7630140">
                <a:moveTo>
                  <a:pt x="0" y="0"/>
                </a:moveTo>
                <a:lnTo>
                  <a:pt x="11281121" y="0"/>
                </a:lnTo>
                <a:lnTo>
                  <a:pt x="11281121" y="7630140"/>
                </a:lnTo>
                <a:lnTo>
                  <a:pt x="0" y="76301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0" name="Freeform 13">
            <a:extLst>
              <a:ext uri="{FF2B5EF4-FFF2-40B4-BE49-F238E27FC236}">
                <a16:creationId xmlns:a16="http://schemas.microsoft.com/office/drawing/2014/main" id="{029230F7-24E0-4400-9384-83D5CD67B652}"/>
              </a:ext>
            </a:extLst>
          </p:cNvPr>
          <p:cNvSpPr/>
          <p:nvPr/>
        </p:nvSpPr>
        <p:spPr>
          <a:xfrm rot="11314901">
            <a:off x="-1922251" y="-1211244"/>
            <a:ext cx="7520747" cy="5086760"/>
          </a:xfrm>
          <a:custGeom>
            <a:avLst/>
            <a:gdLst/>
            <a:ahLst/>
            <a:cxnLst/>
            <a:rect l="l" t="t" r="r" b="b"/>
            <a:pathLst>
              <a:path w="11281121" h="7630140">
                <a:moveTo>
                  <a:pt x="0" y="0"/>
                </a:moveTo>
                <a:lnTo>
                  <a:pt x="11281121" y="0"/>
                </a:lnTo>
                <a:lnTo>
                  <a:pt x="11281121" y="7630140"/>
                </a:lnTo>
                <a:lnTo>
                  <a:pt x="0" y="76301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1D74C78-F946-55A0-57F9-A931B0451D94}"/>
              </a:ext>
            </a:extLst>
          </p:cNvPr>
          <p:cNvGrpSpPr/>
          <p:nvPr/>
        </p:nvGrpSpPr>
        <p:grpSpPr>
          <a:xfrm>
            <a:off x="812800" y="365592"/>
            <a:ext cx="11480800" cy="1276350"/>
            <a:chOff x="1295400" y="1181100"/>
            <a:chExt cx="17221200" cy="1914525"/>
          </a:xfrm>
        </p:grpSpPr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3533B23A-EFD4-F8EA-DF93-AF506B05EFE1}"/>
                </a:ext>
              </a:extLst>
            </p:cNvPr>
            <p:cNvSpPr/>
            <p:nvPr/>
          </p:nvSpPr>
          <p:spPr>
            <a:xfrm>
              <a:off x="1787698" y="1714500"/>
              <a:ext cx="16728902" cy="916417"/>
            </a:xfrm>
            <a:prstGeom prst="roundRect">
              <a:avLst/>
            </a:prstGeom>
            <a:solidFill>
              <a:srgbClr val="FF575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46" name="Group 20">
              <a:extLst>
                <a:ext uri="{FF2B5EF4-FFF2-40B4-BE49-F238E27FC236}">
                  <a16:creationId xmlns:a16="http://schemas.microsoft.com/office/drawing/2014/main" id="{4A01D573-4589-542F-E6FC-AC65C289FBD0}"/>
                </a:ext>
              </a:extLst>
            </p:cNvPr>
            <p:cNvGrpSpPr/>
            <p:nvPr/>
          </p:nvGrpSpPr>
          <p:grpSpPr>
            <a:xfrm>
              <a:off x="1295400" y="1181100"/>
              <a:ext cx="1914525" cy="1914525"/>
              <a:chOff x="0" y="0"/>
              <a:chExt cx="812800" cy="812800"/>
            </a:xfrm>
          </p:grpSpPr>
          <p:sp>
            <p:nvSpPr>
              <p:cNvPr id="48" name="Freeform 21">
                <a:extLst>
                  <a:ext uri="{FF2B5EF4-FFF2-40B4-BE49-F238E27FC236}">
                    <a16:creationId xmlns:a16="http://schemas.microsoft.com/office/drawing/2014/main" id="{BFC1CAFD-9A3B-0D77-0BF7-21AE3475FE5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5757"/>
              </a:solidFill>
              <a:ln w="142875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9" name="TextBox 22">
                <a:extLst>
                  <a:ext uri="{FF2B5EF4-FFF2-40B4-BE49-F238E27FC236}">
                    <a16:creationId xmlns:a16="http://schemas.microsoft.com/office/drawing/2014/main" id="{1E1B7D27-DE02-9D13-A167-CB8B477D4DF0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2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50" name="TextBox 19">
              <a:extLst>
                <a:ext uri="{FF2B5EF4-FFF2-40B4-BE49-F238E27FC236}">
                  <a16:creationId xmlns:a16="http://schemas.microsoft.com/office/drawing/2014/main" id="{1CCBAE8A-A1B7-EE71-E5E1-DB7AF8F71969}"/>
                </a:ext>
              </a:extLst>
            </p:cNvPr>
            <p:cNvSpPr txBox="1"/>
            <p:nvPr/>
          </p:nvSpPr>
          <p:spPr>
            <a:xfrm>
              <a:off x="3690171" y="2044754"/>
              <a:ext cx="10025829" cy="4941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09630">
                <a:lnSpc>
                  <a:spcPts val="2427"/>
                </a:lnSpc>
              </a:pPr>
              <a:r>
                <a:rPr lang="ja-JP" altLang="en-US" sz="3000" b="1" spc="35">
                  <a:solidFill>
                    <a:srgbClr val="FFFFFF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  <a:cs typeface="Aileron Bold"/>
                  <a:sym typeface="Aileron Bold"/>
                </a:rPr>
                <a:t>作品分享會</a:t>
              </a:r>
              <a:endParaRPr lang="en-US" sz="3000" b="1" spc="35" dirty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ileron Bold"/>
                <a:sym typeface="Aileron Bold"/>
              </a:endParaRPr>
            </a:p>
          </p:txBody>
        </p:sp>
      </p:grpSp>
      <p:pic>
        <p:nvPicPr>
          <p:cNvPr id="2" name="Picture 1" descr="A cartoon character standing on a bridge&#10;&#10;Description automatically generated">
            <a:extLst>
              <a:ext uri="{FF2B5EF4-FFF2-40B4-BE49-F238E27FC236}">
                <a16:creationId xmlns:a16="http://schemas.microsoft.com/office/drawing/2014/main" id="{10CA87C3-C18E-4DD2-DD33-CED5A3EAC01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22" t="45480" r="64630" b="34650"/>
          <a:stretch>
            <a:fillRect/>
          </a:stretch>
        </p:blipFill>
        <p:spPr>
          <a:xfrm>
            <a:off x="873317" y="425563"/>
            <a:ext cx="1155316" cy="1156408"/>
          </a:xfrm>
          <a:prstGeom prst="ellipse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9F3D03E-F235-3A71-21A0-CD562785E82E}"/>
              </a:ext>
            </a:extLst>
          </p:cNvPr>
          <p:cNvSpPr/>
          <p:nvPr/>
        </p:nvSpPr>
        <p:spPr>
          <a:xfrm>
            <a:off x="1528011" y="5811321"/>
            <a:ext cx="9135978" cy="779134"/>
          </a:xfrm>
          <a:prstGeom prst="roundRect">
            <a:avLst>
              <a:gd name="adj" fmla="val 2779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微軟正黑體" panose="020B0604030504040204" charset="-120"/>
                <a:ea typeface="微軟正黑體" panose="020B0604030504040204" charset="-120"/>
              </a:rPr>
              <a:t>表揚傑出同學，同學向同儕分享製作心得、</a:t>
            </a:r>
            <a:br>
              <a:rPr lang="en-US" altLang="ja-JP" sz="2000" dirty="0">
                <a:solidFill>
                  <a:schemeClr val="bg1"/>
                </a:solidFill>
                <a:latin typeface="微軟正黑體" panose="020B0604030504040204" charset="-120"/>
                <a:ea typeface="微軟正黑體" panose="020B0604030504040204" charset="-120"/>
              </a:rPr>
            </a:br>
            <a:r>
              <a:rPr lang="ja-JP" altLang="en-US" sz="2000">
                <a:solidFill>
                  <a:schemeClr val="bg1"/>
                </a:solidFill>
                <a:latin typeface="微軟正黑體" panose="020B0604030504040204" charset="-120"/>
                <a:ea typeface="微軟正黑體" panose="020B0604030504040204" charset="-120"/>
              </a:rPr>
              <a:t>學習到的價值觀和態度以及對人工智能的願景</a:t>
            </a:r>
          </a:p>
        </p:txBody>
      </p:sp>
      <p:pic>
        <p:nvPicPr>
          <p:cNvPr id="4" name="Picture 3" descr="A person standing at a podium with a screen on the wall&#10;&#10;AI-generated content may be incorrect.">
            <a:extLst>
              <a:ext uri="{FF2B5EF4-FFF2-40B4-BE49-F238E27FC236}">
                <a16:creationId xmlns:a16="http://schemas.microsoft.com/office/drawing/2014/main" id="{C58FB731-15D1-DA0A-AF8C-04EDE1689FF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787"/>
          <a:stretch>
            <a:fillRect/>
          </a:stretch>
        </p:blipFill>
        <p:spPr>
          <a:xfrm>
            <a:off x="972848" y="2155199"/>
            <a:ext cx="3351910" cy="3433709"/>
          </a:xfrm>
          <a:prstGeom prst="rect">
            <a:avLst/>
          </a:prstGeom>
        </p:spPr>
      </p:pic>
      <p:pic>
        <p:nvPicPr>
          <p:cNvPr id="13" name="Picture 12" descr="A group of people standing on a stage&#10;&#10;AI-generated content may be incorrect.">
            <a:extLst>
              <a:ext uri="{FF2B5EF4-FFF2-40B4-BE49-F238E27FC236}">
                <a16:creationId xmlns:a16="http://schemas.microsoft.com/office/drawing/2014/main" id="{24EA2F16-F4CE-F320-44FA-CCC8394C121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36" t="18310" r="13285" b="24135"/>
          <a:stretch>
            <a:fillRect/>
          </a:stretch>
        </p:blipFill>
        <p:spPr>
          <a:xfrm>
            <a:off x="4324758" y="2151195"/>
            <a:ext cx="6815311" cy="343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65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49853A-2E76-DD47-9D12-99F63EFF0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Freeform 13">
            <a:extLst>
              <a:ext uri="{FF2B5EF4-FFF2-40B4-BE49-F238E27FC236}">
                <a16:creationId xmlns:a16="http://schemas.microsoft.com/office/drawing/2014/main" id="{5C299ECB-BD9E-5C27-5B3D-CFEC55261608}"/>
              </a:ext>
            </a:extLst>
          </p:cNvPr>
          <p:cNvSpPr/>
          <p:nvPr/>
        </p:nvSpPr>
        <p:spPr>
          <a:xfrm rot="5950922">
            <a:off x="7618826" y="-3424410"/>
            <a:ext cx="7520747" cy="5086760"/>
          </a:xfrm>
          <a:custGeom>
            <a:avLst/>
            <a:gdLst/>
            <a:ahLst/>
            <a:cxnLst/>
            <a:rect l="l" t="t" r="r" b="b"/>
            <a:pathLst>
              <a:path w="11281121" h="7630140">
                <a:moveTo>
                  <a:pt x="0" y="0"/>
                </a:moveTo>
                <a:lnTo>
                  <a:pt x="11281121" y="0"/>
                </a:lnTo>
                <a:lnTo>
                  <a:pt x="11281121" y="7630140"/>
                </a:lnTo>
                <a:lnTo>
                  <a:pt x="0" y="76301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0" name="Freeform 13">
            <a:extLst>
              <a:ext uri="{FF2B5EF4-FFF2-40B4-BE49-F238E27FC236}">
                <a16:creationId xmlns:a16="http://schemas.microsoft.com/office/drawing/2014/main" id="{1464A0F9-5D7F-D8A2-7DD1-FE3627CAA535}"/>
              </a:ext>
            </a:extLst>
          </p:cNvPr>
          <p:cNvSpPr/>
          <p:nvPr/>
        </p:nvSpPr>
        <p:spPr>
          <a:xfrm rot="11314901">
            <a:off x="-3760374" y="4047075"/>
            <a:ext cx="7520747" cy="5086760"/>
          </a:xfrm>
          <a:custGeom>
            <a:avLst/>
            <a:gdLst/>
            <a:ahLst/>
            <a:cxnLst/>
            <a:rect l="l" t="t" r="r" b="b"/>
            <a:pathLst>
              <a:path w="11281121" h="7630140">
                <a:moveTo>
                  <a:pt x="0" y="0"/>
                </a:moveTo>
                <a:lnTo>
                  <a:pt x="11281121" y="0"/>
                </a:lnTo>
                <a:lnTo>
                  <a:pt x="11281121" y="7630140"/>
                </a:lnTo>
                <a:lnTo>
                  <a:pt x="0" y="76301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369B3C1-2CE9-5D57-2E88-286ECC44C159}"/>
              </a:ext>
            </a:extLst>
          </p:cNvPr>
          <p:cNvGrpSpPr/>
          <p:nvPr/>
        </p:nvGrpSpPr>
        <p:grpSpPr>
          <a:xfrm>
            <a:off x="812800" y="365592"/>
            <a:ext cx="11480800" cy="1276350"/>
            <a:chOff x="1295400" y="1181100"/>
            <a:chExt cx="17221200" cy="1914525"/>
          </a:xfrm>
        </p:grpSpPr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FBB17C13-10AD-1559-D548-94211EC0FCDE}"/>
                </a:ext>
              </a:extLst>
            </p:cNvPr>
            <p:cNvSpPr/>
            <p:nvPr/>
          </p:nvSpPr>
          <p:spPr>
            <a:xfrm>
              <a:off x="1787698" y="1714500"/>
              <a:ext cx="16728902" cy="916417"/>
            </a:xfrm>
            <a:prstGeom prst="roundRect">
              <a:avLst/>
            </a:prstGeom>
            <a:solidFill>
              <a:srgbClr val="FF575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46" name="Group 20">
              <a:extLst>
                <a:ext uri="{FF2B5EF4-FFF2-40B4-BE49-F238E27FC236}">
                  <a16:creationId xmlns:a16="http://schemas.microsoft.com/office/drawing/2014/main" id="{EBE2C9B2-F90A-43D0-3C74-AF7277F7CDE4}"/>
                </a:ext>
              </a:extLst>
            </p:cNvPr>
            <p:cNvGrpSpPr/>
            <p:nvPr/>
          </p:nvGrpSpPr>
          <p:grpSpPr>
            <a:xfrm>
              <a:off x="1295400" y="1181100"/>
              <a:ext cx="1914525" cy="1914525"/>
              <a:chOff x="0" y="0"/>
              <a:chExt cx="812800" cy="812800"/>
            </a:xfrm>
          </p:grpSpPr>
          <p:sp>
            <p:nvSpPr>
              <p:cNvPr id="48" name="Freeform 21">
                <a:extLst>
                  <a:ext uri="{FF2B5EF4-FFF2-40B4-BE49-F238E27FC236}">
                    <a16:creationId xmlns:a16="http://schemas.microsoft.com/office/drawing/2014/main" id="{A9E8C97A-1D2C-7C95-F332-34E543AE8ED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5757"/>
              </a:solidFill>
              <a:ln w="142875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9" name="TextBox 22">
                <a:extLst>
                  <a:ext uri="{FF2B5EF4-FFF2-40B4-BE49-F238E27FC236}">
                    <a16:creationId xmlns:a16="http://schemas.microsoft.com/office/drawing/2014/main" id="{3C6534C0-1815-F551-0673-B303D96949B6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2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50" name="TextBox 19">
              <a:extLst>
                <a:ext uri="{FF2B5EF4-FFF2-40B4-BE49-F238E27FC236}">
                  <a16:creationId xmlns:a16="http://schemas.microsoft.com/office/drawing/2014/main" id="{8CAE6BC5-80AB-9B4D-A0D4-3224AE4B04D9}"/>
                </a:ext>
              </a:extLst>
            </p:cNvPr>
            <p:cNvSpPr txBox="1"/>
            <p:nvPr/>
          </p:nvSpPr>
          <p:spPr>
            <a:xfrm>
              <a:off x="3690171" y="2044754"/>
              <a:ext cx="10025829" cy="4941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09630">
                <a:lnSpc>
                  <a:spcPts val="2427"/>
                </a:lnSpc>
              </a:pPr>
              <a:r>
                <a:rPr lang="en-US" sz="3000" b="1" spc="35" dirty="0" err="1">
                  <a:solidFill>
                    <a:srgbClr val="FFFFFF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  <a:cs typeface="Aileron Bold"/>
                  <a:sym typeface="Aileron Bold"/>
                </a:rPr>
                <a:t>後續使用</a:t>
              </a:r>
              <a:endParaRPr lang="en-US" sz="3000" b="1" spc="35" dirty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ileron Bold"/>
                <a:sym typeface="Aileron Bold"/>
              </a:endParaRPr>
            </a:p>
          </p:txBody>
        </p:sp>
      </p:grpSp>
      <p:pic>
        <p:nvPicPr>
          <p:cNvPr id="2" name="Picture 1" descr="A cartoon character standing on a bridge&#10;&#10;Description automatically generated">
            <a:extLst>
              <a:ext uri="{FF2B5EF4-FFF2-40B4-BE49-F238E27FC236}">
                <a16:creationId xmlns:a16="http://schemas.microsoft.com/office/drawing/2014/main" id="{643FDBB7-17F2-936C-81C2-3A90B31C983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22" t="45480" r="64630" b="34650"/>
          <a:stretch>
            <a:fillRect/>
          </a:stretch>
        </p:blipFill>
        <p:spPr>
          <a:xfrm>
            <a:off x="873317" y="425563"/>
            <a:ext cx="1155316" cy="1156408"/>
          </a:xfrm>
          <a:prstGeom prst="ellipse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32E4156-AA5B-AA20-AC0C-1322EF9E186C}"/>
              </a:ext>
            </a:extLst>
          </p:cNvPr>
          <p:cNvGrpSpPr/>
          <p:nvPr/>
        </p:nvGrpSpPr>
        <p:grpSpPr>
          <a:xfrm>
            <a:off x="2409314" y="2035618"/>
            <a:ext cx="7735326" cy="4554837"/>
            <a:chOff x="2028633" y="1687737"/>
            <a:chExt cx="8567475" cy="504483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974AE5E-0867-3167-1D00-0518E4C808A6}"/>
                </a:ext>
              </a:extLst>
            </p:cNvPr>
            <p:cNvGrpSpPr/>
            <p:nvPr/>
          </p:nvGrpSpPr>
          <p:grpSpPr>
            <a:xfrm>
              <a:off x="2028633" y="1687737"/>
              <a:ext cx="8567475" cy="4420522"/>
              <a:chOff x="2089150" y="1716286"/>
              <a:chExt cx="8567475" cy="4420522"/>
            </a:xfrm>
          </p:grpSpPr>
          <p:pic>
            <p:nvPicPr>
              <p:cNvPr id="5" name="Picture 4" descr="A screenshot of a chat&#10;&#10;AI-generated content may be incorrect.">
                <a:extLst>
                  <a:ext uri="{FF2B5EF4-FFF2-40B4-BE49-F238E27FC236}">
                    <a16:creationId xmlns:a16="http://schemas.microsoft.com/office/drawing/2014/main" id="{093D0AA2-0DD0-555F-E6AC-0FD8D7E4BC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89150" y="1716286"/>
                <a:ext cx="3939001" cy="4420522"/>
              </a:xfrm>
              <a:prstGeom prst="roundRect">
                <a:avLst>
                  <a:gd name="adj" fmla="val 4544"/>
                </a:avLst>
              </a:prstGeom>
            </p:spPr>
          </p:pic>
          <p:pic>
            <p:nvPicPr>
              <p:cNvPr id="8" name="Picture 7" descr="A screenshot of a chat&#10;&#10;AI-generated content may be incorrect.">
                <a:extLst>
                  <a:ext uri="{FF2B5EF4-FFF2-40B4-BE49-F238E27FC236}">
                    <a16:creationId xmlns:a16="http://schemas.microsoft.com/office/drawing/2014/main" id="{245C9753-0A58-32C4-3090-5CC9BAF020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78156" y="1716286"/>
                <a:ext cx="3978469" cy="4420522"/>
              </a:xfrm>
              <a:prstGeom prst="roundRect">
                <a:avLst>
                  <a:gd name="adj" fmla="val 3686"/>
                </a:avLst>
              </a:prstGeom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16D5455-4240-7841-23B9-347F22FAF199}"/>
                </a:ext>
              </a:extLst>
            </p:cNvPr>
            <p:cNvGrpSpPr/>
            <p:nvPr/>
          </p:nvGrpSpPr>
          <p:grpSpPr>
            <a:xfrm>
              <a:off x="3199098" y="6249710"/>
              <a:ext cx="6206809" cy="482863"/>
              <a:chOff x="3199098" y="6298263"/>
              <a:chExt cx="6206809" cy="331192"/>
            </a:xfrm>
          </p:grpSpPr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C9E5F166-FC15-FF6E-CF2C-59EDC9C17DF4}"/>
                  </a:ext>
                </a:extLst>
              </p:cNvPr>
              <p:cNvSpPr/>
              <p:nvPr/>
            </p:nvSpPr>
            <p:spPr>
              <a:xfrm>
                <a:off x="3199098" y="6298263"/>
                <a:ext cx="1598069" cy="331192"/>
              </a:xfrm>
              <a:prstGeom prst="roundRect">
                <a:avLst>
                  <a:gd name="adj" fmla="val 27796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2000">
                    <a:solidFill>
                      <a:schemeClr val="bg1"/>
                    </a:solidFill>
                    <a:latin typeface="微軟正黑體" panose="020B0604030504040204" charset="-120"/>
                    <a:ea typeface="微軟正黑體" panose="020B0604030504040204" charset="-120"/>
                  </a:rPr>
                  <a:t>創意類</a:t>
                </a:r>
              </a:p>
            </p:txBody>
          </p:sp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D34B7C5D-58FB-D476-5C98-063D949174C1}"/>
                  </a:ext>
                </a:extLst>
              </p:cNvPr>
              <p:cNvSpPr/>
              <p:nvPr/>
            </p:nvSpPr>
            <p:spPr>
              <a:xfrm>
                <a:off x="7807838" y="6298263"/>
                <a:ext cx="1598069" cy="331192"/>
              </a:xfrm>
              <a:prstGeom prst="roundRect">
                <a:avLst>
                  <a:gd name="adj" fmla="val 27796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2000">
                    <a:solidFill>
                      <a:schemeClr val="bg1"/>
                    </a:solidFill>
                    <a:latin typeface="微軟正黑體" panose="020B0604030504040204" charset="-120"/>
                    <a:ea typeface="微軟正黑體" panose="020B0604030504040204" charset="-120"/>
                  </a:rPr>
                  <a:t>學習類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63823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B786F4-98C5-D0FB-305A-267180008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">
            <a:extLst>
              <a:ext uri="{FF2B5EF4-FFF2-40B4-BE49-F238E27FC236}">
                <a16:creationId xmlns:a16="http://schemas.microsoft.com/office/drawing/2014/main" id="{1FEB720E-4F6B-4AF2-4DBB-8423ACD33FA6}"/>
              </a:ext>
            </a:extLst>
          </p:cNvPr>
          <p:cNvSpPr/>
          <p:nvPr/>
        </p:nvSpPr>
        <p:spPr>
          <a:xfrm rot="5002493">
            <a:off x="9045620" y="-1769244"/>
            <a:ext cx="7520747" cy="5086760"/>
          </a:xfrm>
          <a:custGeom>
            <a:avLst/>
            <a:gdLst/>
            <a:ahLst/>
            <a:cxnLst/>
            <a:rect l="l" t="t" r="r" b="b"/>
            <a:pathLst>
              <a:path w="11281121" h="7630140">
                <a:moveTo>
                  <a:pt x="0" y="0"/>
                </a:moveTo>
                <a:lnTo>
                  <a:pt x="11281120" y="0"/>
                </a:lnTo>
                <a:lnTo>
                  <a:pt x="11281120" y="7630140"/>
                </a:lnTo>
                <a:lnTo>
                  <a:pt x="0" y="76301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ı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37403089-8F39-2C47-AF57-8524EF910B3A}"/>
              </a:ext>
            </a:extLst>
          </p:cNvPr>
          <p:cNvSpPr/>
          <p:nvPr/>
        </p:nvSpPr>
        <p:spPr>
          <a:xfrm>
            <a:off x="3171878" y="2677076"/>
            <a:ext cx="9337040" cy="1503848"/>
          </a:xfrm>
          <a:prstGeom prst="roundRect">
            <a:avLst/>
          </a:prstGeom>
          <a:solidFill>
            <a:srgbClr val="465E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A70CFD-DB65-FB41-2A4F-0FF91F2967C8}"/>
              </a:ext>
            </a:extLst>
          </p:cNvPr>
          <p:cNvSpPr txBox="1"/>
          <p:nvPr/>
        </p:nvSpPr>
        <p:spPr>
          <a:xfrm>
            <a:off x="4108977" y="3047285"/>
            <a:ext cx="6867101" cy="12527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2427"/>
              </a:lnSpc>
            </a:pPr>
            <a:r>
              <a:rPr lang="en-US" sz="3200" b="1" spc="35" dirty="0" err="1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ileron Bold"/>
                <a:sym typeface="Aileron Bold"/>
              </a:rPr>
              <a:t>初中校本</a:t>
            </a:r>
            <a:endParaRPr lang="en-US" sz="3200" b="1" spc="35" dirty="0">
              <a:solidFill>
                <a:srgbClr val="FFFF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Aileron Bold"/>
              <a:sym typeface="Aileron Bold"/>
            </a:endParaRPr>
          </a:p>
          <a:p>
            <a:pPr algn="ctr" defTabSz="609630">
              <a:lnSpc>
                <a:spcPts val="2427"/>
              </a:lnSpc>
            </a:pPr>
            <a:endParaRPr lang="en-US" sz="3200" b="1" spc="35" dirty="0">
              <a:solidFill>
                <a:srgbClr val="FFFF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Aileron Bold"/>
              <a:sym typeface="Aileron Bold"/>
            </a:endParaRPr>
          </a:p>
          <a:p>
            <a:pPr algn="ctr" defTabSz="609630">
              <a:lnSpc>
                <a:spcPts val="2427"/>
              </a:lnSpc>
            </a:pPr>
            <a:r>
              <a:rPr lang="en-US" sz="3200" b="1" spc="35" dirty="0" err="1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ileron Bold"/>
                <a:sym typeface="Aileron Bold"/>
              </a:rPr>
              <a:t>人工智能基礎課程</a:t>
            </a:r>
            <a:endParaRPr lang="en-US" sz="3200" b="1" spc="35" dirty="0">
              <a:solidFill>
                <a:srgbClr val="FFFF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Aileron Bold"/>
              <a:sym typeface="Aileron Bold"/>
            </a:endParaRPr>
          </a:p>
          <a:p>
            <a:pPr algn="ctr" defTabSz="609630">
              <a:lnSpc>
                <a:spcPts val="2427"/>
              </a:lnSpc>
            </a:pPr>
            <a:endParaRPr lang="en-US" sz="3200" b="1" spc="35" dirty="0">
              <a:solidFill>
                <a:srgbClr val="FFFF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Aileron Bold"/>
              <a:sym typeface="Aileron Bold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3977FDC-48CE-59E2-0521-844E1E2DBB4A}"/>
              </a:ext>
            </a:extLst>
          </p:cNvPr>
          <p:cNvGrpSpPr/>
          <p:nvPr/>
        </p:nvGrpSpPr>
        <p:grpSpPr>
          <a:xfrm>
            <a:off x="1108933" y="1876756"/>
            <a:ext cx="2926080" cy="2926080"/>
            <a:chOff x="0" y="0"/>
            <a:chExt cx="812800" cy="812800"/>
          </a:xfrm>
        </p:grpSpPr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3E624999-2CF5-DF71-0226-9CE95E25733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5E89"/>
            </a:solidFill>
            <a:ln w="14287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TextBox 22">
              <a:extLst>
                <a:ext uri="{FF2B5EF4-FFF2-40B4-BE49-F238E27FC236}">
                  <a16:creationId xmlns:a16="http://schemas.microsoft.com/office/drawing/2014/main" id="{8C291D66-BEED-F0AC-5804-44BE462786CE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2">
            <a:extLst>
              <a:ext uri="{FF2B5EF4-FFF2-40B4-BE49-F238E27FC236}">
                <a16:creationId xmlns:a16="http://schemas.microsoft.com/office/drawing/2014/main" id="{F0C3D4B9-043B-B657-90BD-D8246570D5AA}"/>
              </a:ext>
            </a:extLst>
          </p:cNvPr>
          <p:cNvSpPr/>
          <p:nvPr/>
        </p:nvSpPr>
        <p:spPr>
          <a:xfrm rot="11698876">
            <a:off x="-3339850" y="4871752"/>
            <a:ext cx="7520747" cy="5086760"/>
          </a:xfrm>
          <a:custGeom>
            <a:avLst/>
            <a:gdLst/>
            <a:ahLst/>
            <a:cxnLst/>
            <a:rect l="l" t="t" r="r" b="b"/>
            <a:pathLst>
              <a:path w="11281121" h="7630140">
                <a:moveTo>
                  <a:pt x="0" y="0"/>
                </a:moveTo>
                <a:lnTo>
                  <a:pt x="11281120" y="0"/>
                </a:lnTo>
                <a:lnTo>
                  <a:pt x="11281120" y="7630140"/>
                </a:lnTo>
                <a:lnTo>
                  <a:pt x="0" y="76301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ı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Freeform 39">
            <a:extLst>
              <a:ext uri="{FF2B5EF4-FFF2-40B4-BE49-F238E27FC236}">
                <a16:creationId xmlns:a16="http://schemas.microsoft.com/office/drawing/2014/main" id="{2EDDB06B-6660-34D5-6DCB-A39D00E38833}"/>
              </a:ext>
            </a:extLst>
          </p:cNvPr>
          <p:cNvSpPr/>
          <p:nvPr/>
        </p:nvSpPr>
        <p:spPr>
          <a:xfrm>
            <a:off x="1805691" y="2609103"/>
            <a:ext cx="1587669" cy="1553929"/>
          </a:xfrm>
          <a:custGeom>
            <a:avLst/>
            <a:gdLst/>
            <a:ahLst/>
            <a:cxnLst/>
            <a:rect l="l" t="t" r="r" b="b"/>
            <a:pathLst>
              <a:path w="997544" h="976346">
                <a:moveTo>
                  <a:pt x="0" y="0"/>
                </a:moveTo>
                <a:lnTo>
                  <a:pt x="997543" y="0"/>
                </a:lnTo>
                <a:lnTo>
                  <a:pt x="997543" y="976346"/>
                </a:lnTo>
                <a:lnTo>
                  <a:pt x="0" y="97634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07338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3"/>
          <p:cNvSpPr/>
          <p:nvPr/>
        </p:nvSpPr>
        <p:spPr>
          <a:xfrm rot="11314901">
            <a:off x="5163422" y="4293323"/>
            <a:ext cx="7520747" cy="5086760"/>
          </a:xfrm>
          <a:custGeom>
            <a:avLst/>
            <a:gdLst/>
            <a:ahLst/>
            <a:cxnLst/>
            <a:rect l="l" t="t" r="r" b="b"/>
            <a:pathLst>
              <a:path w="11281121" h="7630140">
                <a:moveTo>
                  <a:pt x="0" y="0"/>
                </a:moveTo>
                <a:lnTo>
                  <a:pt x="11281121" y="0"/>
                </a:lnTo>
                <a:lnTo>
                  <a:pt x="11281121" y="7630140"/>
                </a:lnTo>
                <a:lnTo>
                  <a:pt x="0" y="76301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8" name="Group 2"/>
          <p:cNvGrpSpPr/>
          <p:nvPr/>
        </p:nvGrpSpPr>
        <p:grpSpPr>
          <a:xfrm>
            <a:off x="10411706" y="-1626616"/>
            <a:ext cx="3385327" cy="3385327"/>
            <a:chOff x="0" y="0"/>
            <a:chExt cx="812800" cy="812800"/>
          </a:xfrm>
        </p:grpSpPr>
        <p:sp>
          <p:nvSpPr>
            <p:cNvPr id="19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795AC6">
                    <a:alpha val="4500"/>
                  </a:srgbClr>
                </a:gs>
                <a:gs pos="100000">
                  <a:srgbClr val="5540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7" name="Freeform 2"/>
          <p:cNvSpPr/>
          <p:nvPr/>
        </p:nvSpPr>
        <p:spPr>
          <a:xfrm rot="11698876">
            <a:off x="-3991541" y="-1656715"/>
            <a:ext cx="7520747" cy="5086760"/>
          </a:xfrm>
          <a:custGeom>
            <a:avLst/>
            <a:gdLst/>
            <a:ahLst/>
            <a:cxnLst/>
            <a:rect l="l" t="t" r="r" b="b"/>
            <a:pathLst>
              <a:path w="11281121" h="7630140">
                <a:moveTo>
                  <a:pt x="0" y="0"/>
                </a:moveTo>
                <a:lnTo>
                  <a:pt x="11281120" y="0"/>
                </a:lnTo>
                <a:lnTo>
                  <a:pt x="11281120" y="7630140"/>
                </a:lnTo>
                <a:lnTo>
                  <a:pt x="0" y="76301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r>
              <a:rPr lang="en-US" sz="1200" dirty="0" err="1">
                <a:solidFill>
                  <a:prstClr val="black"/>
                </a:solidFill>
                <a:latin typeface="Calibri"/>
              </a:rPr>
              <a:t>ı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11788" y="348011"/>
            <a:ext cx="11487563" cy="1276351"/>
            <a:chOff x="1209055" y="712927"/>
            <a:chExt cx="17231345" cy="1914526"/>
          </a:xfrm>
        </p:grpSpPr>
        <p:grpSp>
          <p:nvGrpSpPr>
            <p:cNvPr id="53" name="Group 52"/>
            <p:cNvGrpSpPr/>
            <p:nvPr/>
          </p:nvGrpSpPr>
          <p:grpSpPr>
            <a:xfrm>
              <a:off x="1219200" y="712928"/>
              <a:ext cx="17221200" cy="1914525"/>
              <a:chOff x="1295400" y="1181100"/>
              <a:chExt cx="17221200" cy="1914525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1787698" y="1714500"/>
                <a:ext cx="16728902" cy="916417"/>
              </a:xfrm>
              <a:prstGeom prst="roundRect">
                <a:avLst/>
              </a:prstGeom>
              <a:solidFill>
                <a:srgbClr val="475D8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45" name="Group 44"/>
              <p:cNvGrpSpPr/>
              <p:nvPr/>
            </p:nvGrpSpPr>
            <p:grpSpPr>
              <a:xfrm>
                <a:off x="1295400" y="1181100"/>
                <a:ext cx="1914525" cy="1914525"/>
                <a:chOff x="2058692" y="6117319"/>
                <a:chExt cx="1914525" cy="1914525"/>
              </a:xfrm>
            </p:grpSpPr>
            <p:grpSp>
              <p:nvGrpSpPr>
                <p:cNvPr id="46" name="Group 20"/>
                <p:cNvGrpSpPr/>
                <p:nvPr/>
              </p:nvGrpSpPr>
              <p:grpSpPr>
                <a:xfrm>
                  <a:off x="2058692" y="6117319"/>
                  <a:ext cx="1914525" cy="1914525"/>
                  <a:chOff x="0" y="0"/>
                  <a:chExt cx="812800" cy="812800"/>
                </a:xfrm>
              </p:grpSpPr>
              <p:sp>
                <p:nvSpPr>
                  <p:cNvPr id="48" name="Freeform 21"/>
                  <p:cNvSpPr/>
                  <p:nvPr/>
                </p:nvSpPr>
                <p:spPr>
                  <a:xfrm>
                    <a:off x="0" y="0"/>
                    <a:ext cx="812800" cy="812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FF5757"/>
                  </a:solidFill>
                  <a:ln w="142875" cap="sq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/>
                  <a:lstStyle/>
                  <a:p>
                    <a:pPr defTabSz="609630"/>
                    <a:endParaRPr lang="en-US" sz="12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9" name="TextBox 22"/>
                  <p:cNvSpPr txBox="1"/>
                  <p:nvPr/>
                </p:nvSpPr>
                <p:spPr>
                  <a:xfrm>
                    <a:off x="76200" y="19050"/>
                    <a:ext cx="660400" cy="717550"/>
                  </a:xfrm>
                  <a:prstGeom prst="rect">
                    <a:avLst/>
                  </a:prstGeom>
                </p:spPr>
                <p:txBody>
                  <a:bodyPr lIns="33867" tIns="33867" rIns="33867" bIns="33867" rtlCol="0" anchor="ctr"/>
                  <a:lstStyle/>
                  <a:p>
                    <a:pPr algn="ctr" defTabSz="609630">
                      <a:lnSpc>
                        <a:spcPts val="2200"/>
                      </a:lnSpc>
                    </a:pPr>
                    <a:endParaRPr sz="12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47" name="Freeform 23"/>
                <p:cNvSpPr/>
                <p:nvPr/>
              </p:nvSpPr>
              <p:spPr>
                <a:xfrm rot="-606296">
                  <a:off x="2597487" y="6636611"/>
                  <a:ext cx="816647" cy="971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647" h="971192">
                      <a:moveTo>
                        <a:pt x="0" y="0"/>
                      </a:moveTo>
                      <a:lnTo>
                        <a:pt x="816647" y="0"/>
                      </a:lnTo>
                      <a:lnTo>
                        <a:pt x="816647" y="971192"/>
                      </a:lnTo>
                      <a:lnTo>
                        <a:pt x="0" y="97119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50" name="TextBox 19"/>
              <p:cNvSpPr txBox="1"/>
              <p:nvPr/>
            </p:nvSpPr>
            <p:spPr>
              <a:xfrm>
                <a:off x="3690170" y="2071055"/>
                <a:ext cx="8036469" cy="49417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defTabSz="609630">
                  <a:lnSpc>
                    <a:spcPts val="2427"/>
                  </a:lnSpc>
                </a:pPr>
                <a:r>
                  <a:rPr lang="en-US" sz="3200" b="1" spc="35" dirty="0" err="1">
                    <a:solidFill>
                      <a:srgbClr val="FFFFFF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Aileron Bold"/>
                    <a:sym typeface="Aileron Bold"/>
                  </a:rPr>
                  <a:t>初中校本人工智能課程</a:t>
                </a:r>
                <a:endParaRPr lang="en-US" sz="3200" b="1" spc="35" dirty="0">
                  <a:solidFill>
                    <a:srgbClr val="FFFFFF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  <a:cs typeface="Aileron Bold"/>
                  <a:sym typeface="Aileron Bold"/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1209055" y="712927"/>
              <a:ext cx="1914525" cy="1914525"/>
              <a:chOff x="6155797" y="6173209"/>
              <a:chExt cx="1914525" cy="1914525"/>
            </a:xfrm>
          </p:grpSpPr>
          <p:grpSp>
            <p:nvGrpSpPr>
              <p:cNvPr id="3" name="Group 36"/>
              <p:cNvGrpSpPr/>
              <p:nvPr/>
            </p:nvGrpSpPr>
            <p:grpSpPr>
              <a:xfrm>
                <a:off x="6155797" y="6173209"/>
                <a:ext cx="1914525" cy="1914525"/>
                <a:chOff x="0" y="0"/>
                <a:chExt cx="812800" cy="812800"/>
              </a:xfrm>
            </p:grpSpPr>
            <p:sp>
              <p:nvSpPr>
                <p:cNvPr id="5" name="Freeform 37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465E89"/>
                </a:solidFill>
                <a:ln w="1428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" name="TextBox 38"/>
                <p:cNvSpPr txBox="1"/>
                <p:nvPr/>
              </p:nvSpPr>
              <p:spPr>
                <a:xfrm>
                  <a:off x="76200" y="19050"/>
                  <a:ext cx="660400" cy="717550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 defTabSz="609630">
                    <a:lnSpc>
                      <a:spcPts val="2200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4" name="Freeform 39"/>
              <p:cNvSpPr/>
              <p:nvPr/>
            </p:nvSpPr>
            <p:spPr>
              <a:xfrm>
                <a:off x="6623813" y="6695567"/>
                <a:ext cx="997544" cy="976346"/>
              </a:xfrm>
              <a:custGeom>
                <a:avLst/>
                <a:gdLst/>
                <a:ahLst/>
                <a:cxnLst/>
                <a:rect l="l" t="t" r="r" b="b"/>
                <a:pathLst>
                  <a:path w="997544" h="976346">
                    <a:moveTo>
                      <a:pt x="0" y="0"/>
                    </a:moveTo>
                    <a:lnTo>
                      <a:pt x="997543" y="0"/>
                    </a:lnTo>
                    <a:lnTo>
                      <a:pt x="997543" y="976346"/>
                    </a:lnTo>
                    <a:lnTo>
                      <a:pt x="0" y="97634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7" name="Freeform 15"/>
          <p:cNvSpPr/>
          <p:nvPr/>
        </p:nvSpPr>
        <p:spPr>
          <a:xfrm>
            <a:off x="806037" y="2086831"/>
            <a:ext cx="3042079" cy="3884504"/>
          </a:xfrm>
          <a:prstGeom prst="roundRect">
            <a:avLst>
              <a:gd name="adj" fmla="val 9747"/>
            </a:avLst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9450" t="-24355" r="-6360" b="-4343"/>
            </a:stretch>
          </a:blipFill>
        </p:spPr>
        <p:txBody>
          <a:bodyPr/>
          <a:lstStyle/>
          <a:p>
            <a:pPr defTabSz="609630"/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398614" y="1876027"/>
            <a:ext cx="1868221" cy="4203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2133" spc="35" dirty="0" err="1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ileron Bold"/>
                <a:sym typeface="Aileron Bold"/>
              </a:rPr>
              <a:t>校本課程</a:t>
            </a:r>
            <a:endParaRPr lang="en-US" sz="2133" spc="35" dirty="0">
              <a:solidFill>
                <a:srgbClr val="FFFF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Aileron Bold"/>
              <a:sym typeface="Aileron Bold"/>
            </a:endParaRPr>
          </a:p>
        </p:txBody>
      </p:sp>
      <p:pic>
        <p:nvPicPr>
          <p:cNvPr id="11" name="Picture 10" descr="Screens screenshot of a phone&#10;&#10;Description automatically generated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9843" y="2080813"/>
            <a:ext cx="7094453" cy="3884504"/>
          </a:xfrm>
          <a:prstGeom prst="roundRect">
            <a:avLst>
              <a:gd name="adj" fmla="val 8898"/>
            </a:avLst>
          </a:prstGeom>
        </p:spPr>
      </p:pic>
      <p:sp>
        <p:nvSpPr>
          <p:cNvPr id="12" name="Rounded Rectangle 11"/>
          <p:cNvSpPr/>
          <p:nvPr/>
        </p:nvSpPr>
        <p:spPr>
          <a:xfrm>
            <a:off x="5459012" y="1803400"/>
            <a:ext cx="4516959" cy="4203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2133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AI </a:t>
            </a:r>
            <a:r>
              <a:rPr lang="ja-JP" altLang="en-US" sz="2133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實驗平臺</a:t>
            </a:r>
            <a:r>
              <a:rPr lang="en-US" altLang="ja-JP" sz="2133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- </a:t>
            </a:r>
            <a:r>
              <a:rPr lang="en-US" sz="2133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AI </a:t>
            </a:r>
            <a:r>
              <a:rPr lang="ja-JP" altLang="en-US" sz="2133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訓練館</a:t>
            </a:r>
            <a:endParaRPr lang="en-US" sz="2133" b="1" spc="35" dirty="0">
              <a:solidFill>
                <a:prstClr val="white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Aileron Bold"/>
              <a:sym typeface="Aileron Bold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462921" y="6223000"/>
            <a:ext cx="9266160" cy="4203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2133" spc="35" dirty="0" err="1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ileron Bold"/>
                <a:sym typeface="Aileron Bold"/>
              </a:rPr>
              <a:t>將</a:t>
            </a:r>
            <a:r>
              <a:rPr lang="en-US" sz="2133" dirty="0" err="1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AI</a:t>
            </a:r>
            <a:r>
              <a:rPr lang="en-US" sz="2133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ja-JP" altLang="en-US" sz="2133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實驗平臺中的</a:t>
            </a:r>
            <a:r>
              <a:rPr lang="en-US" altLang="ja-JP" sz="2133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AI </a:t>
            </a:r>
            <a:r>
              <a:rPr lang="ja-JP" altLang="en-US" sz="2133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互動內容加入至</a:t>
            </a:r>
            <a:r>
              <a:rPr lang="en-US" sz="2133" spc="35" dirty="0" err="1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ileron Bold"/>
                <a:sym typeface="Aileron Bold"/>
              </a:rPr>
              <a:t>校本人工智能課程</a:t>
            </a:r>
            <a:endParaRPr lang="en-US" sz="2133" spc="35" dirty="0">
              <a:solidFill>
                <a:prstClr val="white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Aileron Bold"/>
              <a:sym typeface="Aileron Bold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66800" y="4089400"/>
            <a:ext cx="2438400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 2"/>
          <p:cNvSpPr/>
          <p:nvPr/>
        </p:nvSpPr>
        <p:spPr>
          <a:xfrm rot="5778680">
            <a:off x="6824765" y="-4031254"/>
            <a:ext cx="7520747" cy="5086760"/>
          </a:xfrm>
          <a:custGeom>
            <a:avLst/>
            <a:gdLst/>
            <a:ahLst/>
            <a:cxnLst/>
            <a:rect l="l" t="t" r="r" b="b"/>
            <a:pathLst>
              <a:path w="11281121" h="7630140">
                <a:moveTo>
                  <a:pt x="0" y="0"/>
                </a:moveTo>
                <a:lnTo>
                  <a:pt x="11281120" y="0"/>
                </a:lnTo>
                <a:lnTo>
                  <a:pt x="11281120" y="7630140"/>
                </a:lnTo>
                <a:lnTo>
                  <a:pt x="0" y="76301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r>
              <a:rPr lang="en-US" sz="1200" dirty="0" err="1">
                <a:solidFill>
                  <a:prstClr val="black"/>
                </a:solidFill>
                <a:latin typeface="Calibri" panose="020F0502020204030204"/>
              </a:rPr>
              <a:t>ı</a:t>
            </a: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8" name="Freeform 2"/>
          <p:cNvSpPr/>
          <p:nvPr/>
        </p:nvSpPr>
        <p:spPr>
          <a:xfrm rot="11698876">
            <a:off x="-1264559" y="4160045"/>
            <a:ext cx="7520747" cy="5086760"/>
          </a:xfrm>
          <a:custGeom>
            <a:avLst/>
            <a:gdLst/>
            <a:ahLst/>
            <a:cxnLst/>
            <a:rect l="l" t="t" r="r" b="b"/>
            <a:pathLst>
              <a:path w="11281121" h="7630140">
                <a:moveTo>
                  <a:pt x="0" y="0"/>
                </a:moveTo>
                <a:lnTo>
                  <a:pt x="11281120" y="0"/>
                </a:lnTo>
                <a:lnTo>
                  <a:pt x="11281120" y="7630140"/>
                </a:lnTo>
                <a:lnTo>
                  <a:pt x="0" y="76301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r>
              <a:rPr lang="en-US" sz="1200" dirty="0" err="1">
                <a:solidFill>
                  <a:prstClr val="black"/>
                </a:solidFill>
                <a:latin typeface="Calibri" panose="020F0502020204030204"/>
              </a:rPr>
              <a:t>ı</a:t>
            </a: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7391" y="1778245"/>
            <a:ext cx="3432366" cy="4853010"/>
          </a:xfrm>
          <a:prstGeom prst="rect">
            <a:avLst/>
          </a:prstGeom>
          <a:ln>
            <a:solidFill>
              <a:schemeClr val="tx2"/>
            </a:solidFill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6C75FD0-98C9-296B-75D7-CCC60AA5B85A}"/>
              </a:ext>
            </a:extLst>
          </p:cNvPr>
          <p:cNvGrpSpPr/>
          <p:nvPr/>
        </p:nvGrpSpPr>
        <p:grpSpPr>
          <a:xfrm>
            <a:off x="811788" y="348011"/>
            <a:ext cx="11487563" cy="1276351"/>
            <a:chOff x="1209055" y="712927"/>
            <a:chExt cx="17231345" cy="191452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797CF7F-6D4A-BD98-6CC7-E6CBC2D8EE2A}"/>
                </a:ext>
              </a:extLst>
            </p:cNvPr>
            <p:cNvGrpSpPr/>
            <p:nvPr/>
          </p:nvGrpSpPr>
          <p:grpSpPr>
            <a:xfrm>
              <a:off x="1219200" y="712928"/>
              <a:ext cx="17221200" cy="1914525"/>
              <a:chOff x="1295400" y="1181100"/>
              <a:chExt cx="17221200" cy="1914525"/>
            </a:xfrm>
          </p:grpSpPr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E19EF9B2-CED3-9C60-986B-0F0D68E16C91}"/>
                  </a:ext>
                </a:extLst>
              </p:cNvPr>
              <p:cNvSpPr/>
              <p:nvPr/>
            </p:nvSpPr>
            <p:spPr>
              <a:xfrm>
                <a:off x="1787698" y="1714500"/>
                <a:ext cx="16728902" cy="916417"/>
              </a:xfrm>
              <a:prstGeom prst="roundRect">
                <a:avLst/>
              </a:prstGeom>
              <a:solidFill>
                <a:srgbClr val="475D8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45029141-EF48-D57A-9346-6530EA06C538}"/>
                  </a:ext>
                </a:extLst>
              </p:cNvPr>
              <p:cNvGrpSpPr/>
              <p:nvPr/>
            </p:nvGrpSpPr>
            <p:grpSpPr>
              <a:xfrm>
                <a:off x="1295400" y="1181100"/>
                <a:ext cx="1914525" cy="1914525"/>
                <a:chOff x="2058692" y="6117319"/>
                <a:chExt cx="1914525" cy="1914525"/>
              </a:xfrm>
            </p:grpSpPr>
            <p:grpSp>
              <p:nvGrpSpPr>
                <p:cNvPr id="17" name="Group 20">
                  <a:extLst>
                    <a:ext uri="{FF2B5EF4-FFF2-40B4-BE49-F238E27FC236}">
                      <a16:creationId xmlns:a16="http://schemas.microsoft.com/office/drawing/2014/main" id="{B3890DDF-2B04-E8F2-D6E6-CA961108BFE2}"/>
                    </a:ext>
                  </a:extLst>
                </p:cNvPr>
                <p:cNvGrpSpPr/>
                <p:nvPr/>
              </p:nvGrpSpPr>
              <p:grpSpPr>
                <a:xfrm>
                  <a:off x="2058692" y="6117319"/>
                  <a:ext cx="1914525" cy="1914525"/>
                  <a:chOff x="0" y="0"/>
                  <a:chExt cx="812800" cy="812800"/>
                </a:xfrm>
              </p:grpSpPr>
              <p:sp>
                <p:nvSpPr>
                  <p:cNvPr id="19" name="Freeform 21">
                    <a:extLst>
                      <a:ext uri="{FF2B5EF4-FFF2-40B4-BE49-F238E27FC236}">
                        <a16:creationId xmlns:a16="http://schemas.microsoft.com/office/drawing/2014/main" id="{41308DAC-CA10-F1B5-AA12-D1D2D3DFDA0B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812800" cy="812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FF5757"/>
                  </a:solidFill>
                  <a:ln w="142875" cap="sq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/>
                  <a:lstStyle/>
                  <a:p>
                    <a:pPr defTabSz="609630"/>
                    <a:endParaRPr lang="en-US" sz="12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0" name="TextBox 22">
                    <a:extLst>
                      <a:ext uri="{FF2B5EF4-FFF2-40B4-BE49-F238E27FC236}">
                        <a16:creationId xmlns:a16="http://schemas.microsoft.com/office/drawing/2014/main" id="{DF14F462-56C7-2606-CC62-909B80F7644C}"/>
                      </a:ext>
                    </a:extLst>
                  </p:cNvPr>
                  <p:cNvSpPr txBox="1"/>
                  <p:nvPr/>
                </p:nvSpPr>
                <p:spPr>
                  <a:xfrm>
                    <a:off x="76200" y="19050"/>
                    <a:ext cx="660400" cy="717550"/>
                  </a:xfrm>
                  <a:prstGeom prst="rect">
                    <a:avLst/>
                  </a:prstGeom>
                </p:spPr>
                <p:txBody>
                  <a:bodyPr lIns="33867" tIns="33867" rIns="33867" bIns="33867" rtlCol="0" anchor="ctr"/>
                  <a:lstStyle/>
                  <a:p>
                    <a:pPr algn="ctr" defTabSz="609630">
                      <a:lnSpc>
                        <a:spcPts val="2200"/>
                      </a:lnSpc>
                    </a:pPr>
                    <a:endParaRPr sz="12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18" name="Freeform 23">
                  <a:extLst>
                    <a:ext uri="{FF2B5EF4-FFF2-40B4-BE49-F238E27FC236}">
                      <a16:creationId xmlns:a16="http://schemas.microsoft.com/office/drawing/2014/main" id="{7D98EBDB-7AD1-4E4D-0B5C-6A29CB8662B9}"/>
                    </a:ext>
                  </a:extLst>
                </p:cNvPr>
                <p:cNvSpPr/>
                <p:nvPr/>
              </p:nvSpPr>
              <p:spPr>
                <a:xfrm rot="-606296">
                  <a:off x="2597487" y="6636611"/>
                  <a:ext cx="816647" cy="971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647" h="971192">
                      <a:moveTo>
                        <a:pt x="0" y="0"/>
                      </a:moveTo>
                      <a:lnTo>
                        <a:pt x="816647" y="0"/>
                      </a:lnTo>
                      <a:lnTo>
                        <a:pt x="816647" y="971192"/>
                      </a:lnTo>
                      <a:lnTo>
                        <a:pt x="0" y="97119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6" name="TextBox 19">
                <a:extLst>
                  <a:ext uri="{FF2B5EF4-FFF2-40B4-BE49-F238E27FC236}">
                    <a16:creationId xmlns:a16="http://schemas.microsoft.com/office/drawing/2014/main" id="{152350A0-BC6B-3711-B441-75F2FDFB3AEB}"/>
                  </a:ext>
                </a:extLst>
              </p:cNvPr>
              <p:cNvSpPr txBox="1"/>
              <p:nvPr/>
            </p:nvSpPr>
            <p:spPr>
              <a:xfrm>
                <a:off x="3690170" y="2071055"/>
                <a:ext cx="8036469" cy="49417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defTabSz="609630">
                  <a:lnSpc>
                    <a:spcPts val="2427"/>
                  </a:lnSpc>
                </a:pPr>
                <a:r>
                  <a:rPr lang="en-US" sz="3200" b="1" spc="35" dirty="0" err="1">
                    <a:solidFill>
                      <a:srgbClr val="FFFFFF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Aileron Bold"/>
                    <a:sym typeface="Aileron Bold"/>
                  </a:rPr>
                  <a:t>初中校本人工智能課程</a:t>
                </a:r>
                <a:endParaRPr lang="en-US" sz="3200" b="1" spc="35" dirty="0">
                  <a:solidFill>
                    <a:srgbClr val="FFFFFF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  <a:cs typeface="Aileron Bold"/>
                  <a:sym typeface="Aileron Bold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F61E362-12DA-A863-A208-97E401A6502B}"/>
                </a:ext>
              </a:extLst>
            </p:cNvPr>
            <p:cNvGrpSpPr/>
            <p:nvPr/>
          </p:nvGrpSpPr>
          <p:grpSpPr>
            <a:xfrm>
              <a:off x="1209055" y="712927"/>
              <a:ext cx="1914525" cy="1914525"/>
              <a:chOff x="6155797" y="6173209"/>
              <a:chExt cx="1914525" cy="1914525"/>
            </a:xfrm>
          </p:grpSpPr>
          <p:grpSp>
            <p:nvGrpSpPr>
              <p:cNvPr id="10" name="Group 36">
                <a:extLst>
                  <a:ext uri="{FF2B5EF4-FFF2-40B4-BE49-F238E27FC236}">
                    <a16:creationId xmlns:a16="http://schemas.microsoft.com/office/drawing/2014/main" id="{D3A9B51C-5E8C-69F4-36D2-C28F258A9D09}"/>
                  </a:ext>
                </a:extLst>
              </p:cNvPr>
              <p:cNvGrpSpPr/>
              <p:nvPr/>
            </p:nvGrpSpPr>
            <p:grpSpPr>
              <a:xfrm>
                <a:off x="6155797" y="6173209"/>
                <a:ext cx="1914525" cy="1914525"/>
                <a:chOff x="0" y="0"/>
                <a:chExt cx="812800" cy="812800"/>
              </a:xfrm>
            </p:grpSpPr>
            <p:sp>
              <p:nvSpPr>
                <p:cNvPr id="12" name="Freeform 37">
                  <a:extLst>
                    <a:ext uri="{FF2B5EF4-FFF2-40B4-BE49-F238E27FC236}">
                      <a16:creationId xmlns:a16="http://schemas.microsoft.com/office/drawing/2014/main" id="{8243C509-5246-24D7-524D-86CDF471371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465E89"/>
                </a:solidFill>
                <a:ln w="1428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" name="TextBox 38">
                  <a:extLst>
                    <a:ext uri="{FF2B5EF4-FFF2-40B4-BE49-F238E27FC236}">
                      <a16:creationId xmlns:a16="http://schemas.microsoft.com/office/drawing/2014/main" id="{DCF0E963-FA82-3518-199F-7BEE17B5CAB1}"/>
                    </a:ext>
                  </a:extLst>
                </p:cNvPr>
                <p:cNvSpPr txBox="1"/>
                <p:nvPr/>
              </p:nvSpPr>
              <p:spPr>
                <a:xfrm>
                  <a:off x="76200" y="19050"/>
                  <a:ext cx="660400" cy="717550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 defTabSz="609630">
                    <a:lnSpc>
                      <a:spcPts val="2200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1" name="Freeform 39">
                <a:extLst>
                  <a:ext uri="{FF2B5EF4-FFF2-40B4-BE49-F238E27FC236}">
                    <a16:creationId xmlns:a16="http://schemas.microsoft.com/office/drawing/2014/main" id="{B07C1FFF-7E86-19FF-FBDA-C213412679B4}"/>
                  </a:ext>
                </a:extLst>
              </p:cNvPr>
              <p:cNvSpPr/>
              <p:nvPr/>
            </p:nvSpPr>
            <p:spPr>
              <a:xfrm>
                <a:off x="6623813" y="6695567"/>
                <a:ext cx="997544" cy="976346"/>
              </a:xfrm>
              <a:custGeom>
                <a:avLst/>
                <a:gdLst/>
                <a:ahLst/>
                <a:cxnLst/>
                <a:rect l="l" t="t" r="r" b="b"/>
                <a:pathLst>
                  <a:path w="997544" h="976346">
                    <a:moveTo>
                      <a:pt x="0" y="0"/>
                    </a:moveTo>
                    <a:lnTo>
                      <a:pt x="997543" y="0"/>
                    </a:lnTo>
                    <a:lnTo>
                      <a:pt x="997543" y="976346"/>
                    </a:lnTo>
                    <a:lnTo>
                      <a:pt x="0" y="97634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pic>
        <p:nvPicPr>
          <p:cNvPr id="21" name="图片 54">
            <a:extLst>
              <a:ext uri="{FF2B5EF4-FFF2-40B4-BE49-F238E27FC236}">
                <a16:creationId xmlns:a16="http://schemas.microsoft.com/office/drawing/2014/main" id="{D4FC5F95-F1C9-A0C5-8D7D-9FAFE9EFABE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652" y="1778245"/>
            <a:ext cx="3434667" cy="4856264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22" name="图片 39">
            <a:extLst>
              <a:ext uri="{FF2B5EF4-FFF2-40B4-BE49-F238E27FC236}">
                <a16:creationId xmlns:a16="http://schemas.microsoft.com/office/drawing/2014/main" id="{CA0BF7CC-0FB8-E670-3170-1BAB8597A21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5434" y="1781815"/>
            <a:ext cx="3429841" cy="484944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170FF">
                <a:alpha val="100000"/>
              </a:srgbClr>
            </a:gs>
            <a:gs pos="100000">
              <a:srgbClr val="FF66C4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-10285099">
            <a:off x="-1652552" y="3135487"/>
            <a:ext cx="7520747" cy="5086760"/>
          </a:xfrm>
          <a:custGeom>
            <a:avLst/>
            <a:gdLst/>
            <a:ahLst/>
            <a:cxnLst/>
            <a:rect l="l" t="t" r="r" b="b"/>
            <a:pathLst>
              <a:path w="11281121" h="7630140">
                <a:moveTo>
                  <a:pt x="0" y="0"/>
                </a:moveTo>
                <a:lnTo>
                  <a:pt x="11281121" y="0"/>
                </a:lnTo>
                <a:lnTo>
                  <a:pt x="11281121" y="7630140"/>
                </a:lnTo>
                <a:lnTo>
                  <a:pt x="0" y="76301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-1219200" y="-2278074"/>
            <a:ext cx="3385327" cy="3385327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795AC6">
                    <a:alpha val="4500"/>
                  </a:srgbClr>
                </a:gs>
                <a:gs pos="100000">
                  <a:srgbClr val="5540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pPr defTabSz="609630">
                <a:defRPr/>
              </a:pPr>
              <a:endParaRPr lang="en-US"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r" defTabSz="609630">
                <a:lnSpc>
                  <a:spcPts val="1773"/>
                </a:lnSpc>
                <a:defRPr/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3" name="Freeform 5"/>
          <p:cNvSpPr/>
          <p:nvPr/>
        </p:nvSpPr>
        <p:spPr>
          <a:xfrm rot="14924728">
            <a:off x="6386559" y="-3554611"/>
            <a:ext cx="7520747" cy="5086760"/>
          </a:xfrm>
          <a:custGeom>
            <a:avLst/>
            <a:gdLst/>
            <a:ahLst/>
            <a:cxnLst/>
            <a:rect l="l" t="t" r="r" b="b"/>
            <a:pathLst>
              <a:path w="11281121" h="7630140">
                <a:moveTo>
                  <a:pt x="0" y="0"/>
                </a:moveTo>
                <a:lnTo>
                  <a:pt x="11281121" y="0"/>
                </a:lnTo>
                <a:lnTo>
                  <a:pt x="11281121" y="7630140"/>
                </a:lnTo>
                <a:lnTo>
                  <a:pt x="0" y="76301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480" y="1781816"/>
            <a:ext cx="3429839" cy="4849439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1080" y="1781816"/>
            <a:ext cx="3429840" cy="484944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8679" y="1781816"/>
            <a:ext cx="3429840" cy="4849440"/>
          </a:xfrm>
          <a:prstGeom prst="rect">
            <a:avLst/>
          </a:prstGeom>
          <a:ln>
            <a:solidFill>
              <a:schemeClr val="tx2"/>
            </a:solidFill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7FD58FC-3CD6-0183-8B94-8FF7CD6263E8}"/>
              </a:ext>
            </a:extLst>
          </p:cNvPr>
          <p:cNvGrpSpPr/>
          <p:nvPr/>
        </p:nvGrpSpPr>
        <p:grpSpPr>
          <a:xfrm>
            <a:off x="811788" y="348011"/>
            <a:ext cx="11487563" cy="1276351"/>
            <a:chOff x="1209055" y="712927"/>
            <a:chExt cx="17231345" cy="191452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50DC2E4-46DA-6C98-CA81-B79C72238BCE}"/>
                </a:ext>
              </a:extLst>
            </p:cNvPr>
            <p:cNvGrpSpPr/>
            <p:nvPr/>
          </p:nvGrpSpPr>
          <p:grpSpPr>
            <a:xfrm>
              <a:off x="1219200" y="712928"/>
              <a:ext cx="17221200" cy="1914525"/>
              <a:chOff x="1295400" y="1181100"/>
              <a:chExt cx="17221200" cy="1914525"/>
            </a:xfrm>
          </p:grpSpPr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458D5376-1BAF-BB80-9FD3-687AC415BC91}"/>
                  </a:ext>
                </a:extLst>
              </p:cNvPr>
              <p:cNvSpPr/>
              <p:nvPr/>
            </p:nvSpPr>
            <p:spPr>
              <a:xfrm>
                <a:off x="1787698" y="1714500"/>
                <a:ext cx="16728902" cy="916417"/>
              </a:xfrm>
              <a:prstGeom prst="roundRect">
                <a:avLst/>
              </a:prstGeom>
              <a:solidFill>
                <a:srgbClr val="475D8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B39559FC-F322-01D5-DA03-8CA51201AE14}"/>
                  </a:ext>
                </a:extLst>
              </p:cNvPr>
              <p:cNvGrpSpPr/>
              <p:nvPr/>
            </p:nvGrpSpPr>
            <p:grpSpPr>
              <a:xfrm>
                <a:off x="1295400" y="1181100"/>
                <a:ext cx="1914525" cy="1914525"/>
                <a:chOff x="2058692" y="6117319"/>
                <a:chExt cx="1914525" cy="1914525"/>
              </a:xfrm>
            </p:grpSpPr>
            <p:grpSp>
              <p:nvGrpSpPr>
                <p:cNvPr id="31" name="Group 20">
                  <a:extLst>
                    <a:ext uri="{FF2B5EF4-FFF2-40B4-BE49-F238E27FC236}">
                      <a16:creationId xmlns:a16="http://schemas.microsoft.com/office/drawing/2014/main" id="{A72DCAD4-0D15-AB12-ABFF-FF629DDC76EB}"/>
                    </a:ext>
                  </a:extLst>
                </p:cNvPr>
                <p:cNvGrpSpPr/>
                <p:nvPr/>
              </p:nvGrpSpPr>
              <p:grpSpPr>
                <a:xfrm>
                  <a:off x="2058692" y="6117319"/>
                  <a:ext cx="1914525" cy="1914525"/>
                  <a:chOff x="0" y="0"/>
                  <a:chExt cx="812800" cy="812800"/>
                </a:xfrm>
              </p:grpSpPr>
              <p:sp>
                <p:nvSpPr>
                  <p:cNvPr id="33" name="Freeform 21">
                    <a:extLst>
                      <a:ext uri="{FF2B5EF4-FFF2-40B4-BE49-F238E27FC236}">
                        <a16:creationId xmlns:a16="http://schemas.microsoft.com/office/drawing/2014/main" id="{419A33D7-C110-8592-B8B4-66882860E008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812800" cy="812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FF5757"/>
                  </a:solidFill>
                  <a:ln w="142875" cap="sq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/>
                  <a:lstStyle/>
                  <a:p>
                    <a:pPr defTabSz="609630"/>
                    <a:endParaRPr lang="en-US" sz="12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4" name="TextBox 22">
                    <a:extLst>
                      <a:ext uri="{FF2B5EF4-FFF2-40B4-BE49-F238E27FC236}">
                        <a16:creationId xmlns:a16="http://schemas.microsoft.com/office/drawing/2014/main" id="{8E041C6D-6ABE-93EF-DE7E-ED08915429C6}"/>
                      </a:ext>
                    </a:extLst>
                  </p:cNvPr>
                  <p:cNvSpPr txBox="1"/>
                  <p:nvPr/>
                </p:nvSpPr>
                <p:spPr>
                  <a:xfrm>
                    <a:off x="76200" y="19050"/>
                    <a:ext cx="660400" cy="717550"/>
                  </a:xfrm>
                  <a:prstGeom prst="rect">
                    <a:avLst/>
                  </a:prstGeom>
                </p:spPr>
                <p:txBody>
                  <a:bodyPr lIns="33867" tIns="33867" rIns="33867" bIns="33867" rtlCol="0" anchor="ctr"/>
                  <a:lstStyle/>
                  <a:p>
                    <a:pPr algn="ctr" defTabSz="609630">
                      <a:lnSpc>
                        <a:spcPts val="2200"/>
                      </a:lnSpc>
                    </a:pPr>
                    <a:endParaRPr sz="12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32" name="Freeform 23">
                  <a:extLst>
                    <a:ext uri="{FF2B5EF4-FFF2-40B4-BE49-F238E27FC236}">
                      <a16:creationId xmlns:a16="http://schemas.microsoft.com/office/drawing/2014/main" id="{44005557-C25E-BD61-5041-773B999F4F24}"/>
                    </a:ext>
                  </a:extLst>
                </p:cNvPr>
                <p:cNvSpPr/>
                <p:nvPr/>
              </p:nvSpPr>
              <p:spPr>
                <a:xfrm rot="-606296">
                  <a:off x="2597487" y="6636611"/>
                  <a:ext cx="816647" cy="971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647" h="971192">
                      <a:moveTo>
                        <a:pt x="0" y="0"/>
                      </a:moveTo>
                      <a:lnTo>
                        <a:pt x="816647" y="0"/>
                      </a:lnTo>
                      <a:lnTo>
                        <a:pt x="816647" y="971192"/>
                      </a:lnTo>
                      <a:lnTo>
                        <a:pt x="0" y="97119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30" name="TextBox 19">
                <a:extLst>
                  <a:ext uri="{FF2B5EF4-FFF2-40B4-BE49-F238E27FC236}">
                    <a16:creationId xmlns:a16="http://schemas.microsoft.com/office/drawing/2014/main" id="{B9991D0C-8963-4D14-1265-EC80D3BC4E46}"/>
                  </a:ext>
                </a:extLst>
              </p:cNvPr>
              <p:cNvSpPr txBox="1"/>
              <p:nvPr/>
            </p:nvSpPr>
            <p:spPr>
              <a:xfrm>
                <a:off x="3690170" y="2071055"/>
                <a:ext cx="8036469" cy="49417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defTabSz="609630">
                  <a:lnSpc>
                    <a:spcPts val="2427"/>
                  </a:lnSpc>
                </a:pPr>
                <a:r>
                  <a:rPr lang="en-US" sz="3200" b="1" spc="35" dirty="0" err="1">
                    <a:solidFill>
                      <a:srgbClr val="FFFFFF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Aileron Bold"/>
                    <a:sym typeface="Aileron Bold"/>
                  </a:rPr>
                  <a:t>初中校本人工智能課程</a:t>
                </a:r>
                <a:endParaRPr lang="en-US" sz="3200" b="1" spc="35" dirty="0">
                  <a:solidFill>
                    <a:srgbClr val="FFFFFF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  <a:cs typeface="Aileron Bold"/>
                  <a:sym typeface="Aileron Bold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00F2F3B-71E1-3408-9ACB-8A110B2F39A4}"/>
                </a:ext>
              </a:extLst>
            </p:cNvPr>
            <p:cNvGrpSpPr/>
            <p:nvPr/>
          </p:nvGrpSpPr>
          <p:grpSpPr>
            <a:xfrm>
              <a:off x="1209055" y="712927"/>
              <a:ext cx="1914525" cy="1914525"/>
              <a:chOff x="6155797" y="6173209"/>
              <a:chExt cx="1914525" cy="1914525"/>
            </a:xfrm>
          </p:grpSpPr>
          <p:grpSp>
            <p:nvGrpSpPr>
              <p:cNvPr id="9" name="Group 36">
                <a:extLst>
                  <a:ext uri="{FF2B5EF4-FFF2-40B4-BE49-F238E27FC236}">
                    <a16:creationId xmlns:a16="http://schemas.microsoft.com/office/drawing/2014/main" id="{60A9CA3E-8449-3CA0-AA80-1D8F723D6146}"/>
                  </a:ext>
                </a:extLst>
              </p:cNvPr>
              <p:cNvGrpSpPr/>
              <p:nvPr/>
            </p:nvGrpSpPr>
            <p:grpSpPr>
              <a:xfrm>
                <a:off x="6155797" y="6173209"/>
                <a:ext cx="1914525" cy="1914525"/>
                <a:chOff x="0" y="0"/>
                <a:chExt cx="812800" cy="812800"/>
              </a:xfrm>
            </p:grpSpPr>
            <p:sp>
              <p:nvSpPr>
                <p:cNvPr id="26" name="Freeform 37">
                  <a:extLst>
                    <a:ext uri="{FF2B5EF4-FFF2-40B4-BE49-F238E27FC236}">
                      <a16:creationId xmlns:a16="http://schemas.microsoft.com/office/drawing/2014/main" id="{2E3CE36C-781C-217A-DCB9-2EB298D337C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465E89"/>
                </a:solidFill>
                <a:ln w="1428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7" name="TextBox 38">
                  <a:extLst>
                    <a:ext uri="{FF2B5EF4-FFF2-40B4-BE49-F238E27FC236}">
                      <a16:creationId xmlns:a16="http://schemas.microsoft.com/office/drawing/2014/main" id="{BEFD1CF3-825C-F8F7-DEF5-D4D3B0CDD745}"/>
                    </a:ext>
                  </a:extLst>
                </p:cNvPr>
                <p:cNvSpPr txBox="1"/>
                <p:nvPr/>
              </p:nvSpPr>
              <p:spPr>
                <a:xfrm>
                  <a:off x="76200" y="19050"/>
                  <a:ext cx="660400" cy="717550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 defTabSz="609630">
                    <a:lnSpc>
                      <a:spcPts val="2200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25" name="Freeform 39">
                <a:extLst>
                  <a:ext uri="{FF2B5EF4-FFF2-40B4-BE49-F238E27FC236}">
                    <a16:creationId xmlns:a16="http://schemas.microsoft.com/office/drawing/2014/main" id="{D928B411-281A-20B2-27E2-1BFCBD666F88}"/>
                  </a:ext>
                </a:extLst>
              </p:cNvPr>
              <p:cNvSpPr/>
              <p:nvPr/>
            </p:nvSpPr>
            <p:spPr>
              <a:xfrm>
                <a:off x="6623813" y="6695567"/>
                <a:ext cx="997544" cy="976346"/>
              </a:xfrm>
              <a:custGeom>
                <a:avLst/>
                <a:gdLst/>
                <a:ahLst/>
                <a:cxnLst/>
                <a:rect l="l" t="t" r="r" b="b"/>
                <a:pathLst>
                  <a:path w="997544" h="976346">
                    <a:moveTo>
                      <a:pt x="0" y="0"/>
                    </a:moveTo>
                    <a:lnTo>
                      <a:pt x="997543" y="0"/>
                    </a:lnTo>
                    <a:lnTo>
                      <a:pt x="997543" y="976346"/>
                    </a:lnTo>
                    <a:lnTo>
                      <a:pt x="0" y="97634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170FF">
                <a:alpha val="100000"/>
              </a:srgbClr>
            </a:gs>
            <a:gs pos="100000">
              <a:srgbClr val="FF66C4">
                <a:alpha val="100000"/>
              </a:srgbClr>
            </a:gs>
          </a:gsLst>
          <a:lin ang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B53D97-BFA2-5F3F-B751-CF6993369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B8E9DB2B-F483-AF94-7A26-6B0FA2E1999A}"/>
              </a:ext>
            </a:extLst>
          </p:cNvPr>
          <p:cNvSpPr/>
          <p:nvPr/>
        </p:nvSpPr>
        <p:spPr>
          <a:xfrm rot="-10285099">
            <a:off x="-4246703" y="3936694"/>
            <a:ext cx="7520747" cy="5086760"/>
          </a:xfrm>
          <a:custGeom>
            <a:avLst/>
            <a:gdLst/>
            <a:ahLst/>
            <a:cxnLst/>
            <a:rect l="l" t="t" r="r" b="b"/>
            <a:pathLst>
              <a:path w="11281121" h="7630140">
                <a:moveTo>
                  <a:pt x="0" y="0"/>
                </a:moveTo>
                <a:lnTo>
                  <a:pt x="11281121" y="0"/>
                </a:lnTo>
                <a:lnTo>
                  <a:pt x="11281121" y="7630140"/>
                </a:lnTo>
                <a:lnTo>
                  <a:pt x="0" y="76301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CF52D887-E307-D28E-D148-FA29163661E6}"/>
              </a:ext>
            </a:extLst>
          </p:cNvPr>
          <p:cNvGrpSpPr/>
          <p:nvPr/>
        </p:nvGrpSpPr>
        <p:grpSpPr>
          <a:xfrm>
            <a:off x="-1219200" y="-2278074"/>
            <a:ext cx="3385327" cy="3385327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FA92A051-BCAB-30E1-4DA2-3458885A40B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795AC6">
                    <a:alpha val="4500"/>
                  </a:srgbClr>
                </a:gs>
                <a:gs pos="100000">
                  <a:srgbClr val="5540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D03D9255-0AF7-67B9-50E9-2D8DF7AF3F2B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Freeform 5">
            <a:extLst>
              <a:ext uri="{FF2B5EF4-FFF2-40B4-BE49-F238E27FC236}">
                <a16:creationId xmlns:a16="http://schemas.microsoft.com/office/drawing/2014/main" id="{BB723E74-A5C1-1249-C1D8-53834390F759}"/>
              </a:ext>
            </a:extLst>
          </p:cNvPr>
          <p:cNvSpPr/>
          <p:nvPr/>
        </p:nvSpPr>
        <p:spPr>
          <a:xfrm rot="14924728">
            <a:off x="7284877" y="-2195369"/>
            <a:ext cx="7520747" cy="5086760"/>
          </a:xfrm>
          <a:custGeom>
            <a:avLst/>
            <a:gdLst/>
            <a:ahLst/>
            <a:cxnLst/>
            <a:rect l="l" t="t" r="r" b="b"/>
            <a:pathLst>
              <a:path w="11281121" h="7630140">
                <a:moveTo>
                  <a:pt x="0" y="0"/>
                </a:moveTo>
                <a:lnTo>
                  <a:pt x="11281121" y="0"/>
                </a:lnTo>
                <a:lnTo>
                  <a:pt x="11281121" y="7630140"/>
                </a:lnTo>
                <a:lnTo>
                  <a:pt x="0" y="76301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518E4FA-2A05-6A9C-7A63-5890230A0FBE}"/>
              </a:ext>
            </a:extLst>
          </p:cNvPr>
          <p:cNvGrpSpPr/>
          <p:nvPr/>
        </p:nvGrpSpPr>
        <p:grpSpPr>
          <a:xfrm>
            <a:off x="811788" y="348011"/>
            <a:ext cx="11487563" cy="1276351"/>
            <a:chOff x="1209055" y="712927"/>
            <a:chExt cx="17231345" cy="191452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6134078-FFD8-A6D3-5509-301973E32E24}"/>
                </a:ext>
              </a:extLst>
            </p:cNvPr>
            <p:cNvGrpSpPr/>
            <p:nvPr/>
          </p:nvGrpSpPr>
          <p:grpSpPr>
            <a:xfrm>
              <a:off x="1219200" y="712928"/>
              <a:ext cx="17221200" cy="1914525"/>
              <a:chOff x="1295400" y="1181100"/>
              <a:chExt cx="17221200" cy="1914525"/>
            </a:xfrm>
          </p:grpSpPr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AD8D6560-B81E-D895-57BB-21A4EAD04FB0}"/>
                  </a:ext>
                </a:extLst>
              </p:cNvPr>
              <p:cNvSpPr/>
              <p:nvPr/>
            </p:nvSpPr>
            <p:spPr>
              <a:xfrm>
                <a:off x="1787698" y="1714500"/>
                <a:ext cx="16728902" cy="916417"/>
              </a:xfrm>
              <a:prstGeom prst="roundRect">
                <a:avLst/>
              </a:prstGeom>
              <a:solidFill>
                <a:srgbClr val="475D8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40AA7553-8D45-88C8-63C1-193F8C883185}"/>
                  </a:ext>
                </a:extLst>
              </p:cNvPr>
              <p:cNvGrpSpPr/>
              <p:nvPr/>
            </p:nvGrpSpPr>
            <p:grpSpPr>
              <a:xfrm>
                <a:off x="1295400" y="1181100"/>
                <a:ext cx="1914525" cy="1914525"/>
                <a:chOff x="2058692" y="6117319"/>
                <a:chExt cx="1914525" cy="1914525"/>
              </a:xfrm>
            </p:grpSpPr>
            <p:grpSp>
              <p:nvGrpSpPr>
                <p:cNvPr id="31" name="Group 20">
                  <a:extLst>
                    <a:ext uri="{FF2B5EF4-FFF2-40B4-BE49-F238E27FC236}">
                      <a16:creationId xmlns:a16="http://schemas.microsoft.com/office/drawing/2014/main" id="{E38DF7D1-EF26-796E-6B6D-2F65AD2EE7EE}"/>
                    </a:ext>
                  </a:extLst>
                </p:cNvPr>
                <p:cNvGrpSpPr/>
                <p:nvPr/>
              </p:nvGrpSpPr>
              <p:grpSpPr>
                <a:xfrm>
                  <a:off x="2058692" y="6117319"/>
                  <a:ext cx="1914525" cy="1914525"/>
                  <a:chOff x="0" y="0"/>
                  <a:chExt cx="812800" cy="812800"/>
                </a:xfrm>
              </p:grpSpPr>
              <p:sp>
                <p:nvSpPr>
                  <p:cNvPr id="33" name="Freeform 21">
                    <a:extLst>
                      <a:ext uri="{FF2B5EF4-FFF2-40B4-BE49-F238E27FC236}">
                        <a16:creationId xmlns:a16="http://schemas.microsoft.com/office/drawing/2014/main" id="{07461F40-AC85-CAA2-B7BA-6A2FDFF7E051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812800" cy="812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FF5757"/>
                  </a:solidFill>
                  <a:ln w="142875" cap="sq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/>
                  <a:lstStyle/>
                  <a:p>
                    <a:pPr marL="0" marR="0" lvl="0" indent="0" algn="l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" name="TextBox 22">
                    <a:extLst>
                      <a:ext uri="{FF2B5EF4-FFF2-40B4-BE49-F238E27FC236}">
                        <a16:creationId xmlns:a16="http://schemas.microsoft.com/office/drawing/2014/main" id="{3F7A75E3-A9DF-703D-F45D-5669B08FBDAC}"/>
                      </a:ext>
                    </a:extLst>
                  </p:cNvPr>
                  <p:cNvSpPr txBox="1"/>
                  <p:nvPr/>
                </p:nvSpPr>
                <p:spPr>
                  <a:xfrm>
                    <a:off x="76200" y="19050"/>
                    <a:ext cx="660400" cy="717550"/>
                  </a:xfrm>
                  <a:prstGeom prst="rect">
                    <a:avLst/>
                  </a:prstGeom>
                </p:spPr>
                <p:txBody>
                  <a:bodyPr lIns="33867" tIns="33867" rIns="33867" bIns="33867" rtlCol="0" anchor="ctr"/>
                  <a:lstStyle/>
                  <a:p>
                    <a:pPr marL="0" marR="0" lvl="0" indent="0" algn="ctr" defTabSz="609630" rtl="0" eaLnBrk="1" fontAlgn="auto" latinLnBrk="0" hangingPunct="1">
                      <a:lnSpc>
                        <a:spcPts val="22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2" name="Freeform 23">
                  <a:extLst>
                    <a:ext uri="{FF2B5EF4-FFF2-40B4-BE49-F238E27FC236}">
                      <a16:creationId xmlns:a16="http://schemas.microsoft.com/office/drawing/2014/main" id="{E04A374C-169F-BAAB-187C-A0B40B0F9FC3}"/>
                    </a:ext>
                  </a:extLst>
                </p:cNvPr>
                <p:cNvSpPr/>
                <p:nvPr/>
              </p:nvSpPr>
              <p:spPr>
                <a:xfrm rot="-606296">
                  <a:off x="2597487" y="6636611"/>
                  <a:ext cx="816647" cy="971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647" h="971192">
                      <a:moveTo>
                        <a:pt x="0" y="0"/>
                      </a:moveTo>
                      <a:lnTo>
                        <a:pt x="816647" y="0"/>
                      </a:lnTo>
                      <a:lnTo>
                        <a:pt x="816647" y="971192"/>
                      </a:lnTo>
                      <a:lnTo>
                        <a:pt x="0" y="97119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0" name="TextBox 19">
                <a:extLst>
                  <a:ext uri="{FF2B5EF4-FFF2-40B4-BE49-F238E27FC236}">
                    <a16:creationId xmlns:a16="http://schemas.microsoft.com/office/drawing/2014/main" id="{952A6855-3AF2-BA39-83A0-CDA6FD655A28}"/>
                  </a:ext>
                </a:extLst>
              </p:cNvPr>
              <p:cNvSpPr txBox="1"/>
              <p:nvPr/>
            </p:nvSpPr>
            <p:spPr>
              <a:xfrm>
                <a:off x="3690168" y="2071055"/>
                <a:ext cx="10920398" cy="49417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defTabSz="609630">
                  <a:lnSpc>
                    <a:spcPts val="2427"/>
                  </a:lnSpc>
                </a:pPr>
                <a:r>
                  <a:rPr kumimoji="0" lang="ja-JP" altLang="en-US" sz="3200" b="1" i="0" u="none" strike="noStrike" kern="1200" cap="none" spc="35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Aileron Bold"/>
                    <a:sym typeface="Aileron Bold"/>
                  </a:rPr>
                  <a:t>以</a:t>
                </a:r>
                <a:r>
                  <a:rPr kumimoji="0" lang="en-US" altLang="ja-JP" sz="3200" b="1" i="0" u="none" strike="noStrike" kern="1200" cap="none" spc="35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Aileron Bold"/>
                    <a:sym typeface="Aileron Bold"/>
                  </a:rPr>
                  <a:t> Python </a:t>
                </a:r>
                <a:r>
                  <a:rPr lang="ja-JP" altLang="en-US" sz="3200" b="1" spc="35">
                    <a:solidFill>
                      <a:srgbClr val="FFFFFF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Aileron Bold"/>
                    <a:sym typeface="Aileron Bold"/>
                  </a:rPr>
                  <a:t>及</a:t>
                </a:r>
                <a:r>
                  <a:rPr lang="en-US" altLang="ja-JP" sz="3200" b="1" spc="35" dirty="0">
                    <a:solidFill>
                      <a:srgbClr val="FFFFFF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Aileron Bold"/>
                    <a:sym typeface="Aileron Bold"/>
                  </a:rPr>
                  <a:t> AI </a:t>
                </a:r>
                <a:r>
                  <a:rPr lang="ja-JP" altLang="en-US" sz="3200" b="1" spc="35">
                    <a:solidFill>
                      <a:srgbClr val="FFFFFF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Aileron Bold"/>
                    <a:sym typeface="Aileron Bold"/>
                  </a:rPr>
                  <a:t>實驗室完成課堂活動</a:t>
                </a:r>
                <a:r>
                  <a:rPr kumimoji="0" lang="en-US" sz="3200" b="1" i="0" u="none" strike="noStrike" kern="1200" cap="none" spc="35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Aileron Bold"/>
                    <a:sym typeface="Aileron Bold"/>
                  </a:rPr>
                  <a:t> 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906D5C8-9179-5906-A2D0-DBE6855596FE}"/>
                </a:ext>
              </a:extLst>
            </p:cNvPr>
            <p:cNvGrpSpPr/>
            <p:nvPr/>
          </p:nvGrpSpPr>
          <p:grpSpPr>
            <a:xfrm>
              <a:off x="1209055" y="712927"/>
              <a:ext cx="1914525" cy="1914525"/>
              <a:chOff x="6155797" y="6173209"/>
              <a:chExt cx="1914525" cy="1914525"/>
            </a:xfrm>
          </p:grpSpPr>
          <p:grpSp>
            <p:nvGrpSpPr>
              <p:cNvPr id="9" name="Group 36">
                <a:extLst>
                  <a:ext uri="{FF2B5EF4-FFF2-40B4-BE49-F238E27FC236}">
                    <a16:creationId xmlns:a16="http://schemas.microsoft.com/office/drawing/2014/main" id="{1C1393FD-C740-0921-08D8-57A34A6B3F28}"/>
                  </a:ext>
                </a:extLst>
              </p:cNvPr>
              <p:cNvGrpSpPr/>
              <p:nvPr/>
            </p:nvGrpSpPr>
            <p:grpSpPr>
              <a:xfrm>
                <a:off x="6155797" y="6173209"/>
                <a:ext cx="1914525" cy="1914525"/>
                <a:chOff x="0" y="0"/>
                <a:chExt cx="812800" cy="812800"/>
              </a:xfrm>
            </p:grpSpPr>
            <p:sp>
              <p:nvSpPr>
                <p:cNvPr id="26" name="Freeform 37">
                  <a:extLst>
                    <a:ext uri="{FF2B5EF4-FFF2-40B4-BE49-F238E27FC236}">
                      <a16:creationId xmlns:a16="http://schemas.microsoft.com/office/drawing/2014/main" id="{4E1ED6D2-02A7-0F4B-203D-76C1C709BBA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465E89"/>
                </a:solidFill>
                <a:ln w="1428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6096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TextBox 38">
                  <a:extLst>
                    <a:ext uri="{FF2B5EF4-FFF2-40B4-BE49-F238E27FC236}">
                      <a16:creationId xmlns:a16="http://schemas.microsoft.com/office/drawing/2014/main" id="{2CBD635F-F029-9F9F-1C30-54132283DC62}"/>
                    </a:ext>
                  </a:extLst>
                </p:cNvPr>
                <p:cNvSpPr txBox="1"/>
                <p:nvPr/>
              </p:nvSpPr>
              <p:spPr>
                <a:xfrm>
                  <a:off x="76200" y="19050"/>
                  <a:ext cx="660400" cy="717550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marL="0" marR="0" lvl="0" indent="0" algn="ctr" defTabSz="609630" rtl="0" eaLnBrk="1" fontAlgn="auto" latinLnBrk="0" hangingPunct="1">
                    <a:lnSpc>
                      <a:spcPts val="22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5" name="Freeform 39">
                <a:extLst>
                  <a:ext uri="{FF2B5EF4-FFF2-40B4-BE49-F238E27FC236}">
                    <a16:creationId xmlns:a16="http://schemas.microsoft.com/office/drawing/2014/main" id="{1F26DA7F-B469-C838-F45E-E640818DC273}"/>
                  </a:ext>
                </a:extLst>
              </p:cNvPr>
              <p:cNvSpPr/>
              <p:nvPr/>
            </p:nvSpPr>
            <p:spPr>
              <a:xfrm>
                <a:off x="6623813" y="6695567"/>
                <a:ext cx="997544" cy="976346"/>
              </a:xfrm>
              <a:custGeom>
                <a:avLst/>
                <a:gdLst/>
                <a:ahLst/>
                <a:cxnLst/>
                <a:rect l="l" t="t" r="r" b="b"/>
                <a:pathLst>
                  <a:path w="997544" h="976346">
                    <a:moveTo>
                      <a:pt x="0" y="0"/>
                    </a:moveTo>
                    <a:lnTo>
                      <a:pt x="997543" y="0"/>
                    </a:lnTo>
                    <a:lnTo>
                      <a:pt x="997543" y="976346"/>
                    </a:lnTo>
                    <a:lnTo>
                      <a:pt x="0" y="97634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0EF6BBE-9CE3-BB55-7C74-96A1886D412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3630"/>
          <a:stretch>
            <a:fillRect/>
          </a:stretch>
        </p:blipFill>
        <p:spPr>
          <a:xfrm>
            <a:off x="1323421" y="2072017"/>
            <a:ext cx="4463106" cy="3863020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C27C670-9DB5-D1D9-5643-FB8E928693AF}"/>
              </a:ext>
            </a:extLst>
          </p:cNvPr>
          <p:cNvSpPr/>
          <p:nvPr/>
        </p:nvSpPr>
        <p:spPr>
          <a:xfrm>
            <a:off x="2125447" y="6096754"/>
            <a:ext cx="2859054" cy="410585"/>
          </a:xfrm>
          <a:prstGeom prst="roundRect">
            <a:avLst>
              <a:gd name="adj" fmla="val 2779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微軟正黑體" panose="020B0604030504040204" charset="-120"/>
                <a:ea typeface="微軟正黑體" panose="020B0604030504040204" charset="-120"/>
              </a:rPr>
              <a:t>簡易積木</a:t>
            </a:r>
            <a:r>
              <a:rPr lang="en-US" altLang="ja-JP" sz="2000" dirty="0">
                <a:solidFill>
                  <a:schemeClr val="bg1"/>
                </a:solidFill>
                <a:latin typeface="微軟正黑體" panose="020B0604030504040204" charset="-120"/>
                <a:ea typeface="微軟正黑體" panose="020B0604030504040204" charset="-120"/>
              </a:rPr>
              <a:t> AI </a:t>
            </a:r>
            <a:r>
              <a:rPr lang="ja-JP" altLang="en-US" sz="2000">
                <a:solidFill>
                  <a:schemeClr val="bg1"/>
                </a:solidFill>
                <a:latin typeface="微軟正黑體" panose="020B0604030504040204" charset="-120"/>
                <a:ea typeface="微軟正黑體" panose="020B0604030504040204" charset="-120"/>
              </a:rPr>
              <a:t>編程</a:t>
            </a:r>
          </a:p>
        </p:txBody>
      </p:sp>
      <p:pic>
        <p:nvPicPr>
          <p:cNvPr id="15" name="Picture 14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111278DB-EE0A-A0FB-786F-60F4B433A24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99" b="30901"/>
          <a:stretch>
            <a:fillRect/>
          </a:stretch>
        </p:blipFill>
        <p:spPr>
          <a:xfrm>
            <a:off x="6797637" y="2072017"/>
            <a:ext cx="4651533" cy="3863020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FCCE978-549D-B815-588C-9B14FC99D860}"/>
              </a:ext>
            </a:extLst>
          </p:cNvPr>
          <p:cNvSpPr/>
          <p:nvPr/>
        </p:nvSpPr>
        <p:spPr>
          <a:xfrm>
            <a:off x="7693877" y="6096754"/>
            <a:ext cx="2859054" cy="410585"/>
          </a:xfrm>
          <a:prstGeom prst="roundRect">
            <a:avLst>
              <a:gd name="adj" fmla="val 2779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微軟正黑體" panose="020B0604030504040204" charset="-120"/>
                <a:ea typeface="微軟正黑體" panose="020B0604030504040204" charset="-120"/>
              </a:rPr>
              <a:t>進階</a:t>
            </a:r>
            <a:r>
              <a:rPr lang="en-US" altLang="ja-JP" sz="2000" dirty="0">
                <a:solidFill>
                  <a:schemeClr val="bg1"/>
                </a:solidFill>
                <a:latin typeface="微軟正黑體" panose="020B0604030504040204" charset="-120"/>
                <a:ea typeface="微軟正黑體" panose="020B0604030504040204" charset="-120"/>
              </a:rPr>
              <a:t> Python AI </a:t>
            </a:r>
            <a:r>
              <a:rPr lang="ja-JP" altLang="en-US" sz="2000">
                <a:solidFill>
                  <a:schemeClr val="bg1"/>
                </a:solidFill>
                <a:latin typeface="微軟正黑體" panose="020B0604030504040204" charset="-120"/>
                <a:ea typeface="微軟正黑體" panose="020B0604030504040204" charset="-120"/>
              </a:rPr>
              <a:t>編程</a:t>
            </a:r>
          </a:p>
        </p:txBody>
      </p:sp>
    </p:spTree>
    <p:extLst>
      <p:ext uri="{BB962C8B-B14F-4D97-AF65-F5344CB8AC3E}">
        <p14:creationId xmlns:p14="http://schemas.microsoft.com/office/powerpoint/2010/main" val="8558674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1CF78F-7C34-EB0C-D8ED-F69A13292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">
            <a:extLst>
              <a:ext uri="{FF2B5EF4-FFF2-40B4-BE49-F238E27FC236}">
                <a16:creationId xmlns:a16="http://schemas.microsoft.com/office/drawing/2014/main" id="{CE0ECC68-61D2-39DB-C6DB-5908B14494D4}"/>
              </a:ext>
            </a:extLst>
          </p:cNvPr>
          <p:cNvSpPr/>
          <p:nvPr/>
        </p:nvSpPr>
        <p:spPr>
          <a:xfrm rot="11698876">
            <a:off x="-4794170" y="2146636"/>
            <a:ext cx="12020182" cy="8130014"/>
          </a:xfrm>
          <a:custGeom>
            <a:avLst/>
            <a:gdLst/>
            <a:ahLst/>
            <a:cxnLst/>
            <a:rect l="l" t="t" r="r" b="b"/>
            <a:pathLst>
              <a:path w="11281121" h="7630140">
                <a:moveTo>
                  <a:pt x="0" y="0"/>
                </a:moveTo>
                <a:lnTo>
                  <a:pt x="11281120" y="0"/>
                </a:lnTo>
                <a:lnTo>
                  <a:pt x="11281120" y="7630140"/>
                </a:lnTo>
                <a:lnTo>
                  <a:pt x="0" y="76301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ı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2">
            <a:extLst>
              <a:ext uri="{FF2B5EF4-FFF2-40B4-BE49-F238E27FC236}">
                <a16:creationId xmlns:a16="http://schemas.microsoft.com/office/drawing/2014/main" id="{B791D2BC-F264-6523-8C43-B569EE7CF8CF}"/>
              </a:ext>
            </a:extLst>
          </p:cNvPr>
          <p:cNvSpPr/>
          <p:nvPr/>
        </p:nvSpPr>
        <p:spPr>
          <a:xfrm rot="5002493">
            <a:off x="7219407" y="-3966671"/>
            <a:ext cx="7520747" cy="5086760"/>
          </a:xfrm>
          <a:custGeom>
            <a:avLst/>
            <a:gdLst/>
            <a:ahLst/>
            <a:cxnLst/>
            <a:rect l="l" t="t" r="r" b="b"/>
            <a:pathLst>
              <a:path w="11281121" h="7630140">
                <a:moveTo>
                  <a:pt x="0" y="0"/>
                </a:moveTo>
                <a:lnTo>
                  <a:pt x="11281120" y="0"/>
                </a:lnTo>
                <a:lnTo>
                  <a:pt x="11281120" y="7630140"/>
                </a:lnTo>
                <a:lnTo>
                  <a:pt x="0" y="76301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ı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B5580DF-6813-84F1-370D-5ABF823351FB}"/>
              </a:ext>
            </a:extLst>
          </p:cNvPr>
          <p:cNvSpPr/>
          <p:nvPr/>
        </p:nvSpPr>
        <p:spPr>
          <a:xfrm>
            <a:off x="3171878" y="2677076"/>
            <a:ext cx="9337040" cy="1503848"/>
          </a:xfrm>
          <a:prstGeom prst="roundRect">
            <a:avLst/>
          </a:prstGeom>
          <a:solidFill>
            <a:srgbClr val="4AAC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311347-F10D-5AA8-E43C-AEFB01FF5794}"/>
              </a:ext>
            </a:extLst>
          </p:cNvPr>
          <p:cNvSpPr txBox="1"/>
          <p:nvPr/>
        </p:nvSpPr>
        <p:spPr>
          <a:xfrm>
            <a:off x="4108977" y="3047285"/>
            <a:ext cx="6867101" cy="9450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24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1" i="0" u="none" strike="noStrike" kern="1200" cap="none" spc="3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Aileron Bold"/>
                <a:sym typeface="Aileron Bold"/>
              </a:rPr>
              <a:t>校本人工智能應用於</a:t>
            </a:r>
            <a:endParaRPr kumimoji="0" lang="en-US" altLang="ja-JP" sz="3200" b="1" i="0" u="none" strike="noStrike" kern="1200" cap="none" spc="3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Aileron Bold"/>
              <a:sym typeface="Aileron Bold"/>
            </a:endParaRPr>
          </a:p>
          <a:p>
            <a:pPr marL="0" marR="0" lvl="0" indent="0" algn="ctr" defTabSz="609630" rtl="0" eaLnBrk="1" fontAlgn="auto" latinLnBrk="0" hangingPunct="1">
              <a:lnSpc>
                <a:spcPts val="24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3200" b="1" spc="35" dirty="0">
              <a:solidFill>
                <a:srgbClr val="FFFF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Aileron Bold"/>
              <a:sym typeface="Aileron Bold"/>
            </a:endParaRPr>
          </a:p>
          <a:p>
            <a:pPr marL="0" marR="0" lvl="0" indent="0" algn="ctr" defTabSz="609630" rtl="0" eaLnBrk="1" fontAlgn="auto" latinLnBrk="0" hangingPunct="1">
              <a:lnSpc>
                <a:spcPts val="24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1" i="0" u="none" strike="noStrike" kern="1200" cap="none" spc="3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Aileron Bold"/>
                <a:sym typeface="Aileron Bold"/>
              </a:rPr>
              <a:t>初中學科的應用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51DF002-7FF1-846C-C4C8-71472F6203D7}"/>
              </a:ext>
            </a:extLst>
          </p:cNvPr>
          <p:cNvGrpSpPr/>
          <p:nvPr/>
        </p:nvGrpSpPr>
        <p:grpSpPr>
          <a:xfrm>
            <a:off x="1108933" y="1876756"/>
            <a:ext cx="2926080" cy="2926080"/>
            <a:chOff x="0" y="0"/>
            <a:chExt cx="812800" cy="812800"/>
          </a:xfrm>
        </p:grpSpPr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6724130C-134E-67CF-0DA7-1267318A26D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AACC6"/>
            </a:solidFill>
            <a:ln w="14287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TextBox 22">
              <a:extLst>
                <a:ext uri="{FF2B5EF4-FFF2-40B4-BE49-F238E27FC236}">
                  <a16:creationId xmlns:a16="http://schemas.microsoft.com/office/drawing/2014/main" id="{7B5838F3-579A-52AD-714B-100B8C0A3748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" name="Graphic 2" descr="Teacher with solid fill">
            <a:extLst>
              <a:ext uri="{FF2B5EF4-FFF2-40B4-BE49-F238E27FC236}">
                <a16:creationId xmlns:a16="http://schemas.microsoft.com/office/drawing/2014/main" id="{9166E338-3193-E4BC-3F63-A7233CB9613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37585" y="2605408"/>
            <a:ext cx="1468776" cy="146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0970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2FFFA3-5311-7FDD-1853-BFDF30844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2">
            <a:extLst>
              <a:ext uri="{FF2B5EF4-FFF2-40B4-BE49-F238E27FC236}">
                <a16:creationId xmlns:a16="http://schemas.microsoft.com/office/drawing/2014/main" id="{50A6DA1D-355A-F8D1-CE11-F0ECC1FDF5A4}"/>
              </a:ext>
            </a:extLst>
          </p:cNvPr>
          <p:cNvSpPr/>
          <p:nvPr/>
        </p:nvSpPr>
        <p:spPr>
          <a:xfrm rot="11298678">
            <a:off x="3891494" y="4741867"/>
            <a:ext cx="7520747" cy="5086760"/>
          </a:xfrm>
          <a:custGeom>
            <a:avLst/>
            <a:gdLst/>
            <a:ahLst/>
            <a:cxnLst/>
            <a:rect l="l" t="t" r="r" b="b"/>
            <a:pathLst>
              <a:path w="11281121" h="7630140">
                <a:moveTo>
                  <a:pt x="0" y="0"/>
                </a:moveTo>
                <a:lnTo>
                  <a:pt x="11281120" y="0"/>
                </a:lnTo>
                <a:lnTo>
                  <a:pt x="11281120" y="7630140"/>
                </a:lnTo>
                <a:lnTo>
                  <a:pt x="0" y="76301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r>
              <a:rPr lang="en-US" sz="1200" dirty="0" err="1">
                <a:solidFill>
                  <a:prstClr val="black"/>
                </a:solidFill>
                <a:latin typeface="Calibri"/>
              </a:rPr>
              <a:t>ı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Freeform 2">
            <a:extLst>
              <a:ext uri="{FF2B5EF4-FFF2-40B4-BE49-F238E27FC236}">
                <a16:creationId xmlns:a16="http://schemas.microsoft.com/office/drawing/2014/main" id="{73E313B4-7F1B-572D-675D-8AF36EA97198}"/>
              </a:ext>
            </a:extLst>
          </p:cNvPr>
          <p:cNvSpPr/>
          <p:nvPr/>
        </p:nvSpPr>
        <p:spPr>
          <a:xfrm rot="7653815">
            <a:off x="8431626" y="-3112138"/>
            <a:ext cx="7520747" cy="5086760"/>
          </a:xfrm>
          <a:custGeom>
            <a:avLst/>
            <a:gdLst/>
            <a:ahLst/>
            <a:cxnLst/>
            <a:rect l="l" t="t" r="r" b="b"/>
            <a:pathLst>
              <a:path w="11281121" h="7630140">
                <a:moveTo>
                  <a:pt x="0" y="0"/>
                </a:moveTo>
                <a:lnTo>
                  <a:pt x="11281120" y="0"/>
                </a:lnTo>
                <a:lnTo>
                  <a:pt x="11281120" y="7630140"/>
                </a:lnTo>
                <a:lnTo>
                  <a:pt x="0" y="76301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r>
              <a:rPr lang="en-US" sz="1200" dirty="0" err="1">
                <a:solidFill>
                  <a:prstClr val="black"/>
                </a:solidFill>
                <a:latin typeface="Calibri"/>
              </a:rPr>
              <a:t>ı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2">
            <a:extLst>
              <a:ext uri="{FF2B5EF4-FFF2-40B4-BE49-F238E27FC236}">
                <a16:creationId xmlns:a16="http://schemas.microsoft.com/office/drawing/2014/main" id="{B7CCCC8E-7637-F852-00EA-8782CC138538}"/>
              </a:ext>
            </a:extLst>
          </p:cNvPr>
          <p:cNvSpPr/>
          <p:nvPr/>
        </p:nvSpPr>
        <p:spPr>
          <a:xfrm rot="11698876">
            <a:off x="-5693263" y="-1931808"/>
            <a:ext cx="7520747" cy="5086760"/>
          </a:xfrm>
          <a:custGeom>
            <a:avLst/>
            <a:gdLst/>
            <a:ahLst/>
            <a:cxnLst/>
            <a:rect l="l" t="t" r="r" b="b"/>
            <a:pathLst>
              <a:path w="11281121" h="7630140">
                <a:moveTo>
                  <a:pt x="0" y="0"/>
                </a:moveTo>
                <a:lnTo>
                  <a:pt x="11281120" y="0"/>
                </a:lnTo>
                <a:lnTo>
                  <a:pt x="11281120" y="7630140"/>
                </a:lnTo>
                <a:lnTo>
                  <a:pt x="0" y="76301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r>
              <a:rPr lang="en-US" sz="1200" dirty="0" err="1">
                <a:solidFill>
                  <a:prstClr val="black"/>
                </a:solidFill>
                <a:latin typeface="Calibri"/>
              </a:rPr>
              <a:t>ı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A82275B-7891-9631-4752-430278F0B986}"/>
              </a:ext>
            </a:extLst>
          </p:cNvPr>
          <p:cNvGrpSpPr/>
          <p:nvPr/>
        </p:nvGrpSpPr>
        <p:grpSpPr>
          <a:xfrm>
            <a:off x="812800" y="365592"/>
            <a:ext cx="11480800" cy="1276350"/>
            <a:chOff x="1295400" y="1181100"/>
            <a:chExt cx="17221200" cy="1914525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65413BAC-0040-6A18-0579-2CF77586D998}"/>
                </a:ext>
              </a:extLst>
            </p:cNvPr>
            <p:cNvSpPr/>
            <p:nvPr/>
          </p:nvSpPr>
          <p:spPr>
            <a:xfrm>
              <a:off x="1787698" y="1714500"/>
              <a:ext cx="16728902" cy="916417"/>
            </a:xfrm>
            <a:prstGeom prst="roundRect">
              <a:avLst/>
            </a:prstGeom>
            <a:solidFill>
              <a:srgbClr val="4AACC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46784A7-9E9E-1653-99EF-B74ED1A151AC}"/>
                </a:ext>
              </a:extLst>
            </p:cNvPr>
            <p:cNvGrpSpPr/>
            <p:nvPr/>
          </p:nvGrpSpPr>
          <p:grpSpPr>
            <a:xfrm>
              <a:off x="1295400" y="1181100"/>
              <a:ext cx="1914525" cy="1914525"/>
              <a:chOff x="0" y="0"/>
              <a:chExt cx="812800" cy="812800"/>
            </a:xfrm>
          </p:grpSpPr>
          <p:sp>
            <p:nvSpPr>
              <p:cNvPr id="23" name="Freeform 21">
                <a:extLst>
                  <a:ext uri="{FF2B5EF4-FFF2-40B4-BE49-F238E27FC236}">
                    <a16:creationId xmlns:a16="http://schemas.microsoft.com/office/drawing/2014/main" id="{69D20F9A-4554-C4E2-9DC5-DC2F6359464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ACC6"/>
              </a:solidFill>
              <a:ln w="142875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" name="TextBox 22">
                <a:extLst>
                  <a:ext uri="{FF2B5EF4-FFF2-40B4-BE49-F238E27FC236}">
                    <a16:creationId xmlns:a16="http://schemas.microsoft.com/office/drawing/2014/main" id="{E6D802B7-F474-CFC3-940F-9DED9D2817DF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2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D69E3E4-FA59-7DBA-D7A9-399907368798}"/>
                </a:ext>
              </a:extLst>
            </p:cNvPr>
            <p:cNvSpPr txBox="1"/>
            <p:nvPr/>
          </p:nvSpPr>
          <p:spPr>
            <a:xfrm>
              <a:off x="3611913" y="1803374"/>
              <a:ext cx="10300652" cy="7386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ja-JP" altLang="en-US" sz="3200" b="1">
                  <a:solidFill>
                    <a:schemeClr val="bg1"/>
                  </a:solidFill>
                  <a:latin typeface="微軟正黑體" panose="020B0604030504040204" charset="-120"/>
                  <a:ea typeface="微軟正黑體" panose="020B0604030504040204" charset="-120"/>
                </a:rPr>
                <a:t>校本人工智能應用於初中學科的應用</a:t>
              </a:r>
              <a:endParaRPr lang="ja-JP" altLang="en-US" sz="3200" b="1" dirty="0">
                <a:solidFill>
                  <a:schemeClr val="bg1"/>
                </a:solidFill>
                <a:latin typeface="微軟正黑體" panose="020B0604030504040204" charset="-120"/>
                <a:ea typeface="微軟正黑體" panose="020B0604030504040204" charset="-120"/>
              </a:endParaRPr>
            </a:p>
          </p:txBody>
        </p:sp>
      </p:grpSp>
      <p:pic>
        <p:nvPicPr>
          <p:cNvPr id="12" name="Graphic 11" descr="Teacher with solid fill">
            <a:extLst>
              <a:ext uri="{FF2B5EF4-FFF2-40B4-BE49-F238E27FC236}">
                <a16:creationId xmlns:a16="http://schemas.microsoft.com/office/drawing/2014/main" id="{E058833C-130F-BCD4-806F-7617697F682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5885" y="611572"/>
            <a:ext cx="830179" cy="830179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5EA5708-DF3C-A8B5-ECE7-9B6227925FDB}"/>
              </a:ext>
            </a:extLst>
          </p:cNvPr>
          <p:cNvSpPr/>
          <p:nvPr/>
        </p:nvSpPr>
        <p:spPr>
          <a:xfrm>
            <a:off x="606719" y="2579914"/>
            <a:ext cx="3413760" cy="2971800"/>
          </a:xfrm>
          <a:prstGeom prst="roundRect">
            <a:avLst>
              <a:gd name="adj" fmla="val 6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1BA5DB4-D28B-5C6A-89AC-40E018BB7D18}"/>
              </a:ext>
            </a:extLst>
          </p:cNvPr>
          <p:cNvSpPr/>
          <p:nvPr/>
        </p:nvSpPr>
        <p:spPr>
          <a:xfrm>
            <a:off x="4406767" y="2579913"/>
            <a:ext cx="3413760" cy="2971800"/>
          </a:xfrm>
          <a:prstGeom prst="roundRect">
            <a:avLst>
              <a:gd name="adj" fmla="val 6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1641A5D0-2290-4A00-BDB6-DD151E50CC5E}"/>
              </a:ext>
            </a:extLst>
          </p:cNvPr>
          <p:cNvSpPr/>
          <p:nvPr/>
        </p:nvSpPr>
        <p:spPr>
          <a:xfrm>
            <a:off x="8206815" y="2579912"/>
            <a:ext cx="3413760" cy="2971800"/>
          </a:xfrm>
          <a:prstGeom prst="roundRect">
            <a:avLst>
              <a:gd name="adj" fmla="val 6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2" name="圖片 4" descr="一張含有 文字, 木製的, 簽名、標誌 的圖片&#10;&#10;AI 產生的內容可能不正確。">
            <a:extLst>
              <a:ext uri="{FF2B5EF4-FFF2-40B4-BE49-F238E27FC236}">
                <a16:creationId xmlns:a16="http://schemas.microsoft.com/office/drawing/2014/main" id="{DBCDD4F8-ABA9-4A4A-C048-5D14C589125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62" b="3111"/>
          <a:stretch/>
        </p:blipFill>
        <p:spPr>
          <a:xfrm>
            <a:off x="791370" y="2889719"/>
            <a:ext cx="3044458" cy="2116431"/>
          </a:xfrm>
          <a:prstGeom prst="rect">
            <a:avLst/>
          </a:prstGeom>
        </p:spPr>
      </p:pic>
      <p:pic>
        <p:nvPicPr>
          <p:cNvPr id="25" name="圖片 4">
            <a:extLst>
              <a:ext uri="{FF2B5EF4-FFF2-40B4-BE49-F238E27FC236}">
                <a16:creationId xmlns:a16="http://schemas.microsoft.com/office/drawing/2014/main" id="{5FBD9A59-45A1-9015-59E7-BC5D450FEBA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8071" y="2889718"/>
            <a:ext cx="2891150" cy="2116431"/>
          </a:xfrm>
          <a:prstGeom prst="rect">
            <a:avLst/>
          </a:prstGeom>
        </p:spPr>
      </p:pic>
      <p:pic>
        <p:nvPicPr>
          <p:cNvPr id="26" name="圖片 6">
            <a:extLst>
              <a:ext uri="{FF2B5EF4-FFF2-40B4-BE49-F238E27FC236}">
                <a16:creationId xmlns:a16="http://schemas.microsoft.com/office/drawing/2014/main" id="{DCD786A0-5A3F-2B32-1ACA-F08BB95C82F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960" t="8376"/>
          <a:stretch>
            <a:fillRect/>
          </a:stretch>
        </p:blipFill>
        <p:spPr>
          <a:xfrm>
            <a:off x="8363220" y="2889718"/>
            <a:ext cx="3134974" cy="2116777"/>
          </a:xfrm>
          <a:prstGeom prst="rect">
            <a:avLst/>
          </a:prstGeom>
        </p:spPr>
      </p:pic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2CD54307-8948-A943-3E76-EABAAFDD673D}"/>
              </a:ext>
            </a:extLst>
          </p:cNvPr>
          <p:cNvSpPr/>
          <p:nvPr/>
        </p:nvSpPr>
        <p:spPr>
          <a:xfrm>
            <a:off x="1063859" y="5323940"/>
            <a:ext cx="2499481" cy="4203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2133" spc="35" dirty="0" err="1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ileron Bold"/>
                <a:sym typeface="Aileron Bold"/>
              </a:rPr>
              <a:t>人文學科數字人</a:t>
            </a:r>
            <a:endParaRPr lang="en-US" sz="2133" spc="35" dirty="0">
              <a:solidFill>
                <a:prstClr val="white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Aileron Bold"/>
              <a:sym typeface="Aileron Bold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9F834F5C-12FD-9867-7C2F-57CA9E7DDA12}"/>
              </a:ext>
            </a:extLst>
          </p:cNvPr>
          <p:cNvSpPr/>
          <p:nvPr/>
        </p:nvSpPr>
        <p:spPr>
          <a:xfrm>
            <a:off x="4863906" y="5325867"/>
            <a:ext cx="2499481" cy="4203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2133" spc="35" dirty="0" err="1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ileron Bold"/>
                <a:sym typeface="Aileron Bold"/>
              </a:rPr>
              <a:t>畢氏三元數活動</a:t>
            </a:r>
            <a:endParaRPr lang="en-US" sz="2133" spc="35" dirty="0">
              <a:solidFill>
                <a:prstClr val="white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Aileron Bold"/>
              <a:sym typeface="Aileron Bold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D5C5942E-EF80-C9F5-5FBC-7B9E93F4EABD}"/>
              </a:ext>
            </a:extLst>
          </p:cNvPr>
          <p:cNvSpPr/>
          <p:nvPr/>
        </p:nvSpPr>
        <p:spPr>
          <a:xfrm>
            <a:off x="8680967" y="5323940"/>
            <a:ext cx="2499481" cy="4203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2133" spc="35" dirty="0" err="1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ileron Bold"/>
                <a:sym typeface="Aileron Bold"/>
              </a:rPr>
              <a:t>共享</a:t>
            </a:r>
            <a:r>
              <a:rPr lang="en-US" sz="2133" spc="35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ileron Bold"/>
                <a:sym typeface="Aileron Bold"/>
              </a:rPr>
              <a:t> flashcards </a:t>
            </a:r>
          </a:p>
        </p:txBody>
      </p:sp>
    </p:spTree>
    <p:extLst>
      <p:ext uri="{BB962C8B-B14F-4D97-AF65-F5344CB8AC3E}">
        <p14:creationId xmlns:p14="http://schemas.microsoft.com/office/powerpoint/2010/main" val="1030594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">
            <a:extLst>
              <a:ext uri="{FF2B5EF4-FFF2-40B4-BE49-F238E27FC236}">
                <a16:creationId xmlns:a16="http://schemas.microsoft.com/office/drawing/2014/main" id="{E2CA91E0-ABA1-3DC6-3BB8-C6DB61F531B9}"/>
              </a:ext>
            </a:extLst>
          </p:cNvPr>
          <p:cNvSpPr/>
          <p:nvPr/>
        </p:nvSpPr>
        <p:spPr>
          <a:xfrm rot="5002493">
            <a:off x="9301996" y="-1490109"/>
            <a:ext cx="7520747" cy="5086760"/>
          </a:xfrm>
          <a:custGeom>
            <a:avLst/>
            <a:gdLst/>
            <a:ahLst/>
            <a:cxnLst/>
            <a:rect l="l" t="t" r="r" b="b"/>
            <a:pathLst>
              <a:path w="11281121" h="7630140">
                <a:moveTo>
                  <a:pt x="0" y="0"/>
                </a:moveTo>
                <a:lnTo>
                  <a:pt x="11281120" y="0"/>
                </a:lnTo>
                <a:lnTo>
                  <a:pt x="11281120" y="7630140"/>
                </a:lnTo>
                <a:lnTo>
                  <a:pt x="0" y="76301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r>
              <a:rPr lang="en-US" sz="1200" dirty="0" err="1">
                <a:solidFill>
                  <a:prstClr val="black"/>
                </a:solidFill>
                <a:latin typeface="Calibri"/>
              </a:rPr>
              <a:t>ı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171878" y="2677076"/>
            <a:ext cx="9337040" cy="1503848"/>
          </a:xfrm>
          <a:prstGeom prst="roundRect">
            <a:avLst/>
          </a:prstGeom>
          <a:solidFill>
            <a:srgbClr val="FF57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08977" y="3047285"/>
            <a:ext cx="6867101" cy="9388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2427"/>
              </a:lnSpc>
            </a:pPr>
            <a:r>
              <a:rPr lang="en-US" sz="3200" b="1" spc="35" dirty="0" err="1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ileron Bold"/>
                <a:sym typeface="Aileron Bold"/>
              </a:rPr>
              <a:t>全校參與模式</a:t>
            </a:r>
            <a:endParaRPr lang="en-US" sz="3200" b="1" spc="35" dirty="0">
              <a:solidFill>
                <a:srgbClr val="FFFF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Aileron Bold"/>
              <a:sym typeface="Aileron Bold"/>
            </a:endParaRPr>
          </a:p>
          <a:p>
            <a:pPr algn="ctr" defTabSz="609630">
              <a:lnSpc>
                <a:spcPts val="2427"/>
              </a:lnSpc>
            </a:pPr>
            <a:endParaRPr lang="en-US" sz="3200" b="1" spc="35" dirty="0">
              <a:solidFill>
                <a:srgbClr val="FFFF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Aileron Bold"/>
              <a:sym typeface="Aileron Bold"/>
            </a:endParaRPr>
          </a:p>
          <a:p>
            <a:pPr algn="ctr" defTabSz="609630">
              <a:lnSpc>
                <a:spcPts val="2427"/>
              </a:lnSpc>
            </a:pPr>
            <a:r>
              <a:rPr lang="en-US" sz="3000" b="1" spc="35" dirty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ileron Bold"/>
                <a:sym typeface="Aileron Bold"/>
              </a:rPr>
              <a:t>「</a:t>
            </a:r>
            <a:r>
              <a:rPr lang="en-US" sz="3000" b="1" spc="35" dirty="0" err="1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ileron Bold"/>
                <a:sym typeface="Aileron Bold"/>
              </a:rPr>
              <a:t>一生一數字人」活動</a:t>
            </a:r>
            <a:endParaRPr lang="en-US" sz="3000" b="1" spc="35" dirty="0">
              <a:solidFill>
                <a:srgbClr val="FFFF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Aileron Bold"/>
              <a:sym typeface="Aileron Bold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57A135B-F6E1-ECC0-B237-8C4559916337}"/>
              </a:ext>
            </a:extLst>
          </p:cNvPr>
          <p:cNvGrpSpPr/>
          <p:nvPr/>
        </p:nvGrpSpPr>
        <p:grpSpPr>
          <a:xfrm>
            <a:off x="1108933" y="1876756"/>
            <a:ext cx="2926080" cy="2926080"/>
            <a:chOff x="812800" y="365592"/>
            <a:chExt cx="1276350" cy="1276350"/>
          </a:xfrm>
        </p:grpSpPr>
        <p:grpSp>
          <p:nvGrpSpPr>
            <p:cNvPr id="21" name="Group 20"/>
            <p:cNvGrpSpPr/>
            <p:nvPr/>
          </p:nvGrpSpPr>
          <p:grpSpPr>
            <a:xfrm>
              <a:off x="812800" y="365592"/>
              <a:ext cx="1276350" cy="1276350"/>
              <a:chOff x="0" y="0"/>
              <a:chExt cx="812800" cy="812800"/>
            </a:xfrm>
          </p:grpSpPr>
          <p:sp>
            <p:nvSpPr>
              <p:cNvPr id="23" name="Freeform 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5757"/>
              </a:solidFill>
              <a:ln w="142875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" name="TextBox 22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2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pic>
          <p:nvPicPr>
            <p:cNvPr id="6" name="Picture 5" descr="A cartoon character standing on a bridge&#10;&#10;Description automatically generated">
              <a:extLst>
                <a:ext uri="{FF2B5EF4-FFF2-40B4-BE49-F238E27FC236}">
                  <a16:creationId xmlns:a16="http://schemas.microsoft.com/office/drawing/2014/main" id="{19F2DFED-3316-596C-1E0A-A796F490D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12" t="43160" r="57122" b="30701"/>
            <a:stretch>
              <a:fillRect/>
            </a:stretch>
          </p:blipFill>
          <p:spPr>
            <a:xfrm>
              <a:off x="845063" y="397283"/>
              <a:ext cx="1211824" cy="1212969"/>
            </a:xfrm>
            <a:prstGeom prst="ellipse">
              <a:avLst/>
            </a:prstGeom>
          </p:spPr>
        </p:pic>
      </p:grpSp>
      <p:sp>
        <p:nvSpPr>
          <p:cNvPr id="8" name="Freeform 2">
            <a:extLst>
              <a:ext uri="{FF2B5EF4-FFF2-40B4-BE49-F238E27FC236}">
                <a16:creationId xmlns:a16="http://schemas.microsoft.com/office/drawing/2014/main" id="{32ECAEA8-96FE-8FB7-452A-FE0E336257DB}"/>
              </a:ext>
            </a:extLst>
          </p:cNvPr>
          <p:cNvSpPr/>
          <p:nvPr/>
        </p:nvSpPr>
        <p:spPr>
          <a:xfrm rot="11698876">
            <a:off x="-3339850" y="4871752"/>
            <a:ext cx="7520747" cy="5086760"/>
          </a:xfrm>
          <a:custGeom>
            <a:avLst/>
            <a:gdLst/>
            <a:ahLst/>
            <a:cxnLst/>
            <a:rect l="l" t="t" r="r" b="b"/>
            <a:pathLst>
              <a:path w="11281121" h="7630140">
                <a:moveTo>
                  <a:pt x="0" y="0"/>
                </a:moveTo>
                <a:lnTo>
                  <a:pt x="11281120" y="0"/>
                </a:lnTo>
                <a:lnTo>
                  <a:pt x="11281120" y="7630140"/>
                </a:lnTo>
                <a:lnTo>
                  <a:pt x="0" y="76301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r>
              <a:rPr lang="en-US" sz="1200" dirty="0" err="1">
                <a:solidFill>
                  <a:prstClr val="black"/>
                </a:solidFill>
                <a:latin typeface="Calibri"/>
              </a:rPr>
              <a:t>ı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36C0C6-0BA0-6ABF-EAAA-96D45C660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2">
            <a:extLst>
              <a:ext uri="{FF2B5EF4-FFF2-40B4-BE49-F238E27FC236}">
                <a16:creationId xmlns:a16="http://schemas.microsoft.com/office/drawing/2014/main" id="{0C856D97-01A1-72F8-A5CE-5DDBF22D3B66}"/>
              </a:ext>
            </a:extLst>
          </p:cNvPr>
          <p:cNvSpPr/>
          <p:nvPr/>
        </p:nvSpPr>
        <p:spPr>
          <a:xfrm rot="11298678">
            <a:off x="1410692" y="3655708"/>
            <a:ext cx="7520747" cy="5086760"/>
          </a:xfrm>
          <a:custGeom>
            <a:avLst/>
            <a:gdLst/>
            <a:ahLst/>
            <a:cxnLst/>
            <a:rect l="l" t="t" r="r" b="b"/>
            <a:pathLst>
              <a:path w="11281121" h="7630140">
                <a:moveTo>
                  <a:pt x="0" y="0"/>
                </a:moveTo>
                <a:lnTo>
                  <a:pt x="11281120" y="0"/>
                </a:lnTo>
                <a:lnTo>
                  <a:pt x="11281120" y="7630140"/>
                </a:lnTo>
                <a:lnTo>
                  <a:pt x="0" y="76301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r>
              <a:rPr lang="en-US" sz="1200" dirty="0" err="1">
                <a:solidFill>
                  <a:prstClr val="black"/>
                </a:solidFill>
                <a:latin typeface="Calibri"/>
              </a:rPr>
              <a:t>ı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Freeform 2">
            <a:extLst>
              <a:ext uri="{FF2B5EF4-FFF2-40B4-BE49-F238E27FC236}">
                <a16:creationId xmlns:a16="http://schemas.microsoft.com/office/drawing/2014/main" id="{1E58CE2C-318A-EFD8-2F96-7CA8393D38F1}"/>
              </a:ext>
            </a:extLst>
          </p:cNvPr>
          <p:cNvSpPr/>
          <p:nvPr/>
        </p:nvSpPr>
        <p:spPr>
          <a:xfrm rot="7653815">
            <a:off x="4807263" y="-1270497"/>
            <a:ext cx="7520747" cy="5086760"/>
          </a:xfrm>
          <a:custGeom>
            <a:avLst/>
            <a:gdLst/>
            <a:ahLst/>
            <a:cxnLst/>
            <a:rect l="l" t="t" r="r" b="b"/>
            <a:pathLst>
              <a:path w="11281121" h="7630140">
                <a:moveTo>
                  <a:pt x="0" y="0"/>
                </a:moveTo>
                <a:lnTo>
                  <a:pt x="11281120" y="0"/>
                </a:lnTo>
                <a:lnTo>
                  <a:pt x="11281120" y="7630140"/>
                </a:lnTo>
                <a:lnTo>
                  <a:pt x="0" y="76301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r>
              <a:rPr lang="en-US" sz="1200" dirty="0" err="1">
                <a:solidFill>
                  <a:prstClr val="black"/>
                </a:solidFill>
                <a:latin typeface="Calibri"/>
              </a:rPr>
              <a:t>ı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2">
            <a:extLst>
              <a:ext uri="{FF2B5EF4-FFF2-40B4-BE49-F238E27FC236}">
                <a16:creationId xmlns:a16="http://schemas.microsoft.com/office/drawing/2014/main" id="{8D307FA4-E183-E7E7-95ED-09EF5A22260D}"/>
              </a:ext>
            </a:extLst>
          </p:cNvPr>
          <p:cNvSpPr/>
          <p:nvPr/>
        </p:nvSpPr>
        <p:spPr>
          <a:xfrm rot="11698876">
            <a:off x="-5886406" y="-1931808"/>
            <a:ext cx="7520747" cy="5086760"/>
          </a:xfrm>
          <a:custGeom>
            <a:avLst/>
            <a:gdLst/>
            <a:ahLst/>
            <a:cxnLst/>
            <a:rect l="l" t="t" r="r" b="b"/>
            <a:pathLst>
              <a:path w="11281121" h="7630140">
                <a:moveTo>
                  <a:pt x="0" y="0"/>
                </a:moveTo>
                <a:lnTo>
                  <a:pt x="11281120" y="0"/>
                </a:lnTo>
                <a:lnTo>
                  <a:pt x="11281120" y="7630140"/>
                </a:lnTo>
                <a:lnTo>
                  <a:pt x="0" y="76301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r>
              <a:rPr lang="en-US" sz="1200" dirty="0" err="1">
                <a:solidFill>
                  <a:prstClr val="black"/>
                </a:solidFill>
                <a:latin typeface="Calibri"/>
              </a:rPr>
              <a:t>ı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06AF84C-6346-BC68-49AA-C090856F51A2}"/>
              </a:ext>
            </a:extLst>
          </p:cNvPr>
          <p:cNvGrpSpPr/>
          <p:nvPr/>
        </p:nvGrpSpPr>
        <p:grpSpPr>
          <a:xfrm>
            <a:off x="812800" y="365592"/>
            <a:ext cx="11480800" cy="1276350"/>
            <a:chOff x="1295400" y="1181100"/>
            <a:chExt cx="17221200" cy="1914525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FED0A3A9-4519-9BBB-5A80-B6AFEA203967}"/>
                </a:ext>
              </a:extLst>
            </p:cNvPr>
            <p:cNvSpPr/>
            <p:nvPr/>
          </p:nvSpPr>
          <p:spPr>
            <a:xfrm>
              <a:off x="1787698" y="1714500"/>
              <a:ext cx="16728902" cy="916417"/>
            </a:xfrm>
            <a:prstGeom prst="roundRect">
              <a:avLst/>
            </a:prstGeom>
            <a:solidFill>
              <a:srgbClr val="4AACC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76D1A90-F787-E122-32E9-2335E2C70D39}"/>
                </a:ext>
              </a:extLst>
            </p:cNvPr>
            <p:cNvGrpSpPr/>
            <p:nvPr/>
          </p:nvGrpSpPr>
          <p:grpSpPr>
            <a:xfrm>
              <a:off x="1295400" y="1181100"/>
              <a:ext cx="1914525" cy="1914525"/>
              <a:chOff x="0" y="0"/>
              <a:chExt cx="812800" cy="812800"/>
            </a:xfrm>
          </p:grpSpPr>
          <p:sp>
            <p:nvSpPr>
              <p:cNvPr id="23" name="Freeform 21">
                <a:extLst>
                  <a:ext uri="{FF2B5EF4-FFF2-40B4-BE49-F238E27FC236}">
                    <a16:creationId xmlns:a16="http://schemas.microsoft.com/office/drawing/2014/main" id="{31B5E5F5-6498-0C37-2D6A-52AA57CDE48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ACC6"/>
              </a:solidFill>
              <a:ln w="142875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" name="TextBox 22">
                <a:extLst>
                  <a:ext uri="{FF2B5EF4-FFF2-40B4-BE49-F238E27FC236}">
                    <a16:creationId xmlns:a16="http://schemas.microsoft.com/office/drawing/2014/main" id="{B967BE75-116B-EB49-4916-A9CC9B951A24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2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04D46E9-E177-80EE-5D9D-58F19AEC5575}"/>
                </a:ext>
              </a:extLst>
            </p:cNvPr>
            <p:cNvSpPr txBox="1"/>
            <p:nvPr/>
          </p:nvSpPr>
          <p:spPr>
            <a:xfrm>
              <a:off x="3611913" y="1803374"/>
              <a:ext cx="10300652" cy="7386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09630"/>
              <a:r>
                <a:rPr lang="en-US" sz="3200" b="1" spc="35" dirty="0" err="1">
                  <a:solidFill>
                    <a:prstClr val="white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  <a:cs typeface="Aileron Bold"/>
                  <a:sym typeface="Aileron Bold"/>
                </a:rPr>
                <a:t>人文學科數字人</a:t>
              </a:r>
              <a:endParaRPr lang="en-US" sz="3200" b="1" spc="35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ileron Bold"/>
                <a:sym typeface="Aileron Bold"/>
              </a:endParaRPr>
            </a:p>
          </p:txBody>
        </p:sp>
      </p:grpSp>
      <p:pic>
        <p:nvPicPr>
          <p:cNvPr id="12" name="Graphic 11" descr="Teacher with solid fill">
            <a:extLst>
              <a:ext uri="{FF2B5EF4-FFF2-40B4-BE49-F238E27FC236}">
                <a16:creationId xmlns:a16="http://schemas.microsoft.com/office/drawing/2014/main" id="{0318C544-9672-BBCF-BBBB-D2C5FA930B4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5885" y="611572"/>
            <a:ext cx="830179" cy="830179"/>
          </a:xfrm>
          <a:prstGeom prst="rect">
            <a:avLst/>
          </a:prstGeom>
        </p:spPr>
      </p:pic>
      <p:pic>
        <p:nvPicPr>
          <p:cNvPr id="2" name="Picture 1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FF00FF59-2EB1-89E5-6BDE-6E6875CF565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676" y="2007102"/>
            <a:ext cx="6346283" cy="4376747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B76C169-17CB-EE51-3DDA-BB4ECDB73FF2}"/>
              </a:ext>
            </a:extLst>
          </p:cNvPr>
          <p:cNvSpPr/>
          <p:nvPr/>
        </p:nvSpPr>
        <p:spPr>
          <a:xfrm>
            <a:off x="7363471" y="3029240"/>
            <a:ext cx="4138609" cy="971072"/>
          </a:xfrm>
          <a:prstGeom prst="roundRect">
            <a:avLst>
              <a:gd name="adj" fmla="val 365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2000" dirty="0" err="1">
                <a:solidFill>
                  <a:schemeClr val="tx1"/>
                </a:solidFill>
                <a:latin typeface="Calibri"/>
              </a:rPr>
              <a:t>透過與人工智能</a:t>
            </a:r>
            <a:r>
              <a:rPr lang="ja-JP" altLang="en-US" sz="2000">
                <a:solidFill>
                  <a:schemeClr val="tx1"/>
                </a:solidFill>
                <a:latin typeface="Calibri"/>
              </a:rPr>
              <a:t>數字人</a:t>
            </a:r>
            <a:br>
              <a:rPr lang="en-US" altLang="ja-JP" sz="2000" dirty="0">
                <a:solidFill>
                  <a:schemeClr val="tx1"/>
                </a:solidFill>
                <a:latin typeface="Calibri"/>
              </a:rPr>
            </a:br>
            <a:r>
              <a:rPr lang="ja-JP" altLang="en-US" sz="2000">
                <a:solidFill>
                  <a:schemeClr val="tx1"/>
                </a:solidFill>
                <a:latin typeface="Calibri"/>
              </a:rPr>
              <a:t>以互動問答方式進行活動</a:t>
            </a:r>
            <a:endParaRPr lang="en-US" sz="20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68189B4-EBE0-CDC9-96B8-3FE8A6EF362F}"/>
              </a:ext>
            </a:extLst>
          </p:cNvPr>
          <p:cNvSpPr/>
          <p:nvPr/>
        </p:nvSpPr>
        <p:spPr>
          <a:xfrm>
            <a:off x="7363471" y="4422906"/>
            <a:ext cx="4138609" cy="971072"/>
          </a:xfrm>
          <a:prstGeom prst="roundRect">
            <a:avLst>
              <a:gd name="adj" fmla="val 365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09630">
              <a:defRPr/>
            </a:pPr>
            <a:r>
              <a:rPr lang="en-US" sz="2000" dirty="0" err="1">
                <a:solidFill>
                  <a:prstClr val="black"/>
                </a:solidFill>
              </a:rPr>
              <a:t>主題圍繞中國香港本地歷史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6648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58709B-BBC2-637C-1195-E13552BA8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2">
            <a:extLst>
              <a:ext uri="{FF2B5EF4-FFF2-40B4-BE49-F238E27FC236}">
                <a16:creationId xmlns:a16="http://schemas.microsoft.com/office/drawing/2014/main" id="{4F56A88C-6707-3ED6-1488-A228196C79C0}"/>
              </a:ext>
            </a:extLst>
          </p:cNvPr>
          <p:cNvSpPr/>
          <p:nvPr/>
        </p:nvSpPr>
        <p:spPr>
          <a:xfrm rot="11298678">
            <a:off x="-4048113" y="404551"/>
            <a:ext cx="7520747" cy="5086760"/>
          </a:xfrm>
          <a:custGeom>
            <a:avLst/>
            <a:gdLst/>
            <a:ahLst/>
            <a:cxnLst/>
            <a:rect l="l" t="t" r="r" b="b"/>
            <a:pathLst>
              <a:path w="11281121" h="7630140">
                <a:moveTo>
                  <a:pt x="0" y="0"/>
                </a:moveTo>
                <a:lnTo>
                  <a:pt x="11281120" y="0"/>
                </a:lnTo>
                <a:lnTo>
                  <a:pt x="11281120" y="7630140"/>
                </a:lnTo>
                <a:lnTo>
                  <a:pt x="0" y="76301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ı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Freeform 2">
            <a:extLst>
              <a:ext uri="{FF2B5EF4-FFF2-40B4-BE49-F238E27FC236}">
                <a16:creationId xmlns:a16="http://schemas.microsoft.com/office/drawing/2014/main" id="{05C7265E-8D6C-AB38-33E7-3256BD0FA596}"/>
              </a:ext>
            </a:extLst>
          </p:cNvPr>
          <p:cNvSpPr/>
          <p:nvPr/>
        </p:nvSpPr>
        <p:spPr>
          <a:xfrm rot="7653815">
            <a:off x="9075267" y="-4441705"/>
            <a:ext cx="7520747" cy="5086760"/>
          </a:xfrm>
          <a:custGeom>
            <a:avLst/>
            <a:gdLst/>
            <a:ahLst/>
            <a:cxnLst/>
            <a:rect l="l" t="t" r="r" b="b"/>
            <a:pathLst>
              <a:path w="11281121" h="7630140">
                <a:moveTo>
                  <a:pt x="0" y="0"/>
                </a:moveTo>
                <a:lnTo>
                  <a:pt x="11281120" y="0"/>
                </a:lnTo>
                <a:lnTo>
                  <a:pt x="11281120" y="7630140"/>
                </a:lnTo>
                <a:lnTo>
                  <a:pt x="0" y="76301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ı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2">
            <a:extLst>
              <a:ext uri="{FF2B5EF4-FFF2-40B4-BE49-F238E27FC236}">
                <a16:creationId xmlns:a16="http://schemas.microsoft.com/office/drawing/2014/main" id="{EF2B3BEB-C173-738F-0BEB-A265B7173793}"/>
              </a:ext>
            </a:extLst>
          </p:cNvPr>
          <p:cNvSpPr/>
          <p:nvPr/>
        </p:nvSpPr>
        <p:spPr>
          <a:xfrm rot="11698876">
            <a:off x="-5886406" y="-1931808"/>
            <a:ext cx="7520747" cy="5086760"/>
          </a:xfrm>
          <a:custGeom>
            <a:avLst/>
            <a:gdLst/>
            <a:ahLst/>
            <a:cxnLst/>
            <a:rect l="l" t="t" r="r" b="b"/>
            <a:pathLst>
              <a:path w="11281121" h="7630140">
                <a:moveTo>
                  <a:pt x="0" y="0"/>
                </a:moveTo>
                <a:lnTo>
                  <a:pt x="11281120" y="0"/>
                </a:lnTo>
                <a:lnTo>
                  <a:pt x="11281120" y="7630140"/>
                </a:lnTo>
                <a:lnTo>
                  <a:pt x="0" y="76301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ı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BEFAD05-1563-B31D-4300-D9BF4C274BAA}"/>
              </a:ext>
            </a:extLst>
          </p:cNvPr>
          <p:cNvGrpSpPr/>
          <p:nvPr/>
        </p:nvGrpSpPr>
        <p:grpSpPr>
          <a:xfrm>
            <a:off x="812800" y="365592"/>
            <a:ext cx="11480800" cy="1276350"/>
            <a:chOff x="1295400" y="1181100"/>
            <a:chExt cx="17221200" cy="1914525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E016D66F-54D8-FD2B-1234-CA9F6C51C5F5}"/>
                </a:ext>
              </a:extLst>
            </p:cNvPr>
            <p:cNvSpPr/>
            <p:nvPr/>
          </p:nvSpPr>
          <p:spPr>
            <a:xfrm>
              <a:off x="1787698" y="1714500"/>
              <a:ext cx="16728902" cy="916417"/>
            </a:xfrm>
            <a:prstGeom prst="roundRect">
              <a:avLst/>
            </a:prstGeom>
            <a:solidFill>
              <a:srgbClr val="4AACC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C7F0D53-80B7-10BB-7C44-038F331B25F9}"/>
                </a:ext>
              </a:extLst>
            </p:cNvPr>
            <p:cNvGrpSpPr/>
            <p:nvPr/>
          </p:nvGrpSpPr>
          <p:grpSpPr>
            <a:xfrm>
              <a:off x="1295400" y="1181100"/>
              <a:ext cx="1914525" cy="1914525"/>
              <a:chOff x="0" y="0"/>
              <a:chExt cx="812800" cy="812800"/>
            </a:xfrm>
          </p:grpSpPr>
          <p:sp>
            <p:nvSpPr>
              <p:cNvPr id="23" name="Freeform 21">
                <a:extLst>
                  <a:ext uri="{FF2B5EF4-FFF2-40B4-BE49-F238E27FC236}">
                    <a16:creationId xmlns:a16="http://schemas.microsoft.com/office/drawing/2014/main" id="{DE69CD06-26C5-9826-0DA8-53F7D4F891E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ACC6"/>
              </a:solidFill>
              <a:ln w="142875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TextBox 22">
                <a:extLst>
                  <a:ext uri="{FF2B5EF4-FFF2-40B4-BE49-F238E27FC236}">
                    <a16:creationId xmlns:a16="http://schemas.microsoft.com/office/drawing/2014/main" id="{7B5511FB-F502-CDFF-5BF2-C0881E8BDDB4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2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E00C21-575D-0DE1-344A-8DDA35DA1425}"/>
                </a:ext>
              </a:extLst>
            </p:cNvPr>
            <p:cNvSpPr txBox="1"/>
            <p:nvPr/>
          </p:nvSpPr>
          <p:spPr>
            <a:xfrm>
              <a:off x="3611913" y="1803374"/>
              <a:ext cx="10300652" cy="7386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35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JhengHei UI" panose="020B0604030504040204" pitchFamily="34" charset="-120"/>
                  <a:ea typeface="Microsoft JhengHei UI" panose="020B0604030504040204" pitchFamily="34" charset="-120"/>
                  <a:cs typeface="Aileron Bold"/>
                  <a:sym typeface="Aileron Bold"/>
                </a:rPr>
                <a:t>人文學科數字人</a:t>
              </a:r>
              <a:endParaRPr kumimoji="0" lang="en-US" sz="3200" b="1" i="0" u="none" strike="noStrike" kern="1200" cap="none" spc="3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Aileron Bold"/>
                <a:sym typeface="Aileron Bold"/>
              </a:endParaRPr>
            </a:p>
          </p:txBody>
        </p:sp>
      </p:grpSp>
      <p:pic>
        <p:nvPicPr>
          <p:cNvPr id="12" name="Graphic 11" descr="Teacher with solid fill">
            <a:extLst>
              <a:ext uri="{FF2B5EF4-FFF2-40B4-BE49-F238E27FC236}">
                <a16:creationId xmlns:a16="http://schemas.microsoft.com/office/drawing/2014/main" id="{42CFCB2D-D323-DFE4-ABEC-B4EDC1C90E0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5885" y="611572"/>
            <a:ext cx="830179" cy="830179"/>
          </a:xfrm>
          <a:prstGeom prst="rect">
            <a:avLst/>
          </a:prstGeom>
        </p:spPr>
      </p:pic>
      <p:pic>
        <p:nvPicPr>
          <p:cNvPr id="5" name="Picture 4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C6C0F25A-0A82-9F18-ADD9-4D554C52DFA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548" y="2031077"/>
            <a:ext cx="5312960" cy="3664110"/>
          </a:xfrm>
          <a:prstGeom prst="rect">
            <a:avLst/>
          </a:prstGeom>
        </p:spPr>
      </p:pic>
      <p:pic>
        <p:nvPicPr>
          <p:cNvPr id="6" name="圖片 4" descr="一張含有 文字, 功能表, 簽名、標誌, 木製的 的圖片&#10;&#10;AI 產生的內容可能不正確。">
            <a:extLst>
              <a:ext uri="{FF2B5EF4-FFF2-40B4-BE49-F238E27FC236}">
                <a16:creationId xmlns:a16="http://schemas.microsoft.com/office/drawing/2014/main" id="{EF2FA174-43AD-28AB-F8EB-F8AAF77F123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19" b="3111"/>
          <a:stretch/>
        </p:blipFill>
        <p:spPr>
          <a:xfrm>
            <a:off x="6096000" y="2019263"/>
            <a:ext cx="5630486" cy="3664109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6631A46-4B53-3060-D6C0-4B56B6998CBB}"/>
              </a:ext>
            </a:extLst>
          </p:cNvPr>
          <p:cNvSpPr/>
          <p:nvPr/>
        </p:nvSpPr>
        <p:spPr>
          <a:xfrm>
            <a:off x="1136157" y="6008166"/>
            <a:ext cx="9954630" cy="56204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微軟正黑體" panose="020B0604030504040204" charset="-120"/>
                <a:ea typeface="微軟正黑體" panose="020B0604030504040204" charset="-120"/>
              </a:rPr>
              <a:t>在對話途中進一步加深對中華文化及歷史的了解，成功解答後提供延伸閱讀資料</a:t>
            </a:r>
          </a:p>
        </p:txBody>
      </p:sp>
    </p:spTree>
    <p:extLst>
      <p:ext uri="{BB962C8B-B14F-4D97-AF65-F5344CB8AC3E}">
        <p14:creationId xmlns:p14="http://schemas.microsoft.com/office/powerpoint/2010/main" val="1491224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339A8B-3379-376B-ECE0-244433A7E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2">
            <a:extLst>
              <a:ext uri="{FF2B5EF4-FFF2-40B4-BE49-F238E27FC236}">
                <a16:creationId xmlns:a16="http://schemas.microsoft.com/office/drawing/2014/main" id="{109B6612-C4F3-8DF0-AD78-40D2B3051289}"/>
              </a:ext>
            </a:extLst>
          </p:cNvPr>
          <p:cNvSpPr/>
          <p:nvPr/>
        </p:nvSpPr>
        <p:spPr>
          <a:xfrm rot="11698876">
            <a:off x="7499168" y="-1412519"/>
            <a:ext cx="7520747" cy="5086760"/>
          </a:xfrm>
          <a:custGeom>
            <a:avLst/>
            <a:gdLst/>
            <a:ahLst/>
            <a:cxnLst/>
            <a:rect l="l" t="t" r="r" b="b"/>
            <a:pathLst>
              <a:path w="11281121" h="7630140">
                <a:moveTo>
                  <a:pt x="0" y="0"/>
                </a:moveTo>
                <a:lnTo>
                  <a:pt x="11281120" y="0"/>
                </a:lnTo>
                <a:lnTo>
                  <a:pt x="11281120" y="7630140"/>
                </a:lnTo>
                <a:lnTo>
                  <a:pt x="0" y="76301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ı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D01276C-43DD-E268-E118-BDD4F30A5C4F}"/>
              </a:ext>
            </a:extLst>
          </p:cNvPr>
          <p:cNvSpPr/>
          <p:nvPr/>
        </p:nvSpPr>
        <p:spPr>
          <a:xfrm>
            <a:off x="812800" y="1899839"/>
            <a:ext cx="10769600" cy="4562655"/>
          </a:xfrm>
          <a:prstGeom prst="roundRect">
            <a:avLst>
              <a:gd name="adj" fmla="val 6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C47374A-2CB9-7420-3856-AD49FD0B8531}"/>
              </a:ext>
            </a:extLst>
          </p:cNvPr>
          <p:cNvGrpSpPr/>
          <p:nvPr/>
        </p:nvGrpSpPr>
        <p:grpSpPr>
          <a:xfrm>
            <a:off x="812800" y="365592"/>
            <a:ext cx="11480800" cy="1276350"/>
            <a:chOff x="1295400" y="1181100"/>
            <a:chExt cx="17221200" cy="1914525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557C6052-2F4C-1443-828E-7820056F9BE4}"/>
                </a:ext>
              </a:extLst>
            </p:cNvPr>
            <p:cNvSpPr/>
            <p:nvPr/>
          </p:nvSpPr>
          <p:spPr>
            <a:xfrm>
              <a:off x="1787698" y="1714500"/>
              <a:ext cx="16728902" cy="916417"/>
            </a:xfrm>
            <a:prstGeom prst="roundRect">
              <a:avLst/>
            </a:prstGeom>
            <a:solidFill>
              <a:srgbClr val="FF575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44873ED-3BCC-7A0F-DDB2-913F61D914B4}"/>
                </a:ext>
              </a:extLst>
            </p:cNvPr>
            <p:cNvGrpSpPr/>
            <p:nvPr/>
          </p:nvGrpSpPr>
          <p:grpSpPr>
            <a:xfrm>
              <a:off x="1295400" y="1181100"/>
              <a:ext cx="1914525" cy="1914525"/>
              <a:chOff x="0" y="0"/>
              <a:chExt cx="812800" cy="812800"/>
            </a:xfrm>
          </p:grpSpPr>
          <p:sp>
            <p:nvSpPr>
              <p:cNvPr id="23" name="Freeform 21">
                <a:extLst>
                  <a:ext uri="{FF2B5EF4-FFF2-40B4-BE49-F238E27FC236}">
                    <a16:creationId xmlns:a16="http://schemas.microsoft.com/office/drawing/2014/main" id="{8B6ECEFE-FACC-F6BA-97AE-39F990540A3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5757"/>
              </a:solidFill>
              <a:ln w="142875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TextBox 22">
                <a:extLst>
                  <a:ext uri="{FF2B5EF4-FFF2-40B4-BE49-F238E27FC236}">
                    <a16:creationId xmlns:a16="http://schemas.microsoft.com/office/drawing/2014/main" id="{2B077D8A-EA8B-6143-802F-D3EF7C6E6410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2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01A9FFC-2A0E-7B8D-33FC-0A8C3B2C9380}"/>
                </a:ext>
              </a:extLst>
            </p:cNvPr>
            <p:cNvSpPr txBox="1"/>
            <p:nvPr/>
          </p:nvSpPr>
          <p:spPr>
            <a:xfrm>
              <a:off x="3654972" y="2044754"/>
              <a:ext cx="10061028" cy="4941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defTabSz="609630" rtl="0" eaLnBrk="1" fontAlgn="auto" latinLnBrk="0" hangingPunct="1">
                <a:lnSpc>
                  <a:spcPts val="242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35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JhengHei UI" panose="020B0604030504040204" pitchFamily="34" charset="-120"/>
                  <a:ea typeface="Microsoft JhengHei UI" panose="020B0604030504040204" pitchFamily="34" charset="-120"/>
                  <a:cs typeface="Aileron Bold"/>
                  <a:sym typeface="Aileron Bold"/>
                </a:rPr>
                <a:t>人工智能時代下的學與教</a:t>
              </a:r>
              <a:endParaRPr kumimoji="0" lang="en-US" sz="3000" b="1" i="0" u="none" strike="noStrike" kern="1200" cap="none" spc="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Aileron Bold"/>
                <a:sym typeface="Aileron Bold"/>
              </a:endParaRPr>
            </a:p>
          </p:txBody>
        </p:sp>
      </p:grpSp>
      <p:pic>
        <p:nvPicPr>
          <p:cNvPr id="6" name="Picture 5" descr="A cartoon character standing on a bridge&#10;&#10;Description automatically generated">
            <a:extLst>
              <a:ext uri="{FF2B5EF4-FFF2-40B4-BE49-F238E27FC236}">
                <a16:creationId xmlns:a16="http://schemas.microsoft.com/office/drawing/2014/main" id="{5AAE1A22-9C02-E902-9878-25169A87F29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22" t="45480" r="64630" b="34650"/>
          <a:stretch>
            <a:fillRect/>
          </a:stretch>
        </p:blipFill>
        <p:spPr>
          <a:xfrm>
            <a:off x="873317" y="425563"/>
            <a:ext cx="1155316" cy="1156408"/>
          </a:xfrm>
          <a:prstGeom prst="ellipse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95521EC-C1DA-281D-C994-E8B2B0FA696E}"/>
              </a:ext>
            </a:extLst>
          </p:cNvPr>
          <p:cNvGrpSpPr/>
          <p:nvPr/>
        </p:nvGrpSpPr>
        <p:grpSpPr>
          <a:xfrm>
            <a:off x="2527806" y="2536622"/>
            <a:ext cx="7136388" cy="3600186"/>
            <a:chOff x="2385848" y="2523100"/>
            <a:chExt cx="7136388" cy="360018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A02666F4-4E2A-95C5-3CCD-6E16FC86CA27}"/>
                </a:ext>
              </a:extLst>
            </p:cNvPr>
            <p:cNvSpPr/>
            <p:nvPr/>
          </p:nvSpPr>
          <p:spPr>
            <a:xfrm>
              <a:off x="2385849" y="2523100"/>
              <a:ext cx="1765601" cy="222819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正向價值觀</a:t>
              </a:r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 err="1"/>
                <a:t>資訊素養</a:t>
              </a:r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 err="1"/>
                <a:t>學科知識</a:t>
              </a:r>
              <a:endParaRPr lang="en-US" dirty="0"/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BD7E561D-7AEF-760B-CE17-F0D4BC0C6ABE}"/>
                </a:ext>
              </a:extLst>
            </p:cNvPr>
            <p:cNvSpPr/>
            <p:nvPr/>
          </p:nvSpPr>
          <p:spPr>
            <a:xfrm>
              <a:off x="5071242" y="2523100"/>
              <a:ext cx="1765601" cy="222819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資訊科技</a:t>
              </a:r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 err="1"/>
                <a:t>人工智能</a:t>
              </a:r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 err="1"/>
                <a:t>大語言模型</a:t>
              </a:r>
              <a:endParaRPr lang="en-US" dirty="0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9E8DA0D8-F3A9-5227-26BA-03001AAA5755}"/>
                </a:ext>
              </a:extLst>
            </p:cNvPr>
            <p:cNvSpPr/>
            <p:nvPr/>
          </p:nvSpPr>
          <p:spPr>
            <a:xfrm>
              <a:off x="7756635" y="2523100"/>
              <a:ext cx="1765601" cy="222819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學生主導</a:t>
              </a:r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 err="1"/>
                <a:t>線上學習</a:t>
              </a:r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 err="1"/>
                <a:t>自主學習</a:t>
              </a:r>
              <a:endParaRPr lang="en-US" dirty="0"/>
            </a:p>
          </p:txBody>
        </p:sp>
        <p:sp>
          <p:nvSpPr>
            <p:cNvPr id="10" name="Down Arrow 9">
              <a:extLst>
                <a:ext uri="{FF2B5EF4-FFF2-40B4-BE49-F238E27FC236}">
                  <a16:creationId xmlns:a16="http://schemas.microsoft.com/office/drawing/2014/main" id="{6AC989C3-E232-C8E2-11C4-743153C62B12}"/>
                </a:ext>
              </a:extLst>
            </p:cNvPr>
            <p:cNvSpPr/>
            <p:nvPr/>
          </p:nvSpPr>
          <p:spPr>
            <a:xfrm>
              <a:off x="3153035" y="4909091"/>
              <a:ext cx="231228" cy="409904"/>
            </a:xfrm>
            <a:prstGeom prst="downArrow">
              <a:avLst/>
            </a:prstGeom>
            <a:solidFill>
              <a:srgbClr val="4AACC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Down Arrow 10">
              <a:extLst>
                <a:ext uri="{FF2B5EF4-FFF2-40B4-BE49-F238E27FC236}">
                  <a16:creationId xmlns:a16="http://schemas.microsoft.com/office/drawing/2014/main" id="{79D743B6-9DBE-ACC3-106F-4F688B7C9FBE}"/>
                </a:ext>
              </a:extLst>
            </p:cNvPr>
            <p:cNvSpPr/>
            <p:nvPr/>
          </p:nvSpPr>
          <p:spPr>
            <a:xfrm>
              <a:off x="5838428" y="4909091"/>
              <a:ext cx="231228" cy="409904"/>
            </a:xfrm>
            <a:prstGeom prst="downArrow">
              <a:avLst/>
            </a:prstGeom>
            <a:solidFill>
              <a:srgbClr val="4AACC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Down Arrow 11">
              <a:extLst>
                <a:ext uri="{FF2B5EF4-FFF2-40B4-BE49-F238E27FC236}">
                  <a16:creationId xmlns:a16="http://schemas.microsoft.com/office/drawing/2014/main" id="{489CCB93-23C6-68AF-4AC7-1157D57DD19D}"/>
                </a:ext>
              </a:extLst>
            </p:cNvPr>
            <p:cNvSpPr/>
            <p:nvPr/>
          </p:nvSpPr>
          <p:spPr>
            <a:xfrm>
              <a:off x="8523821" y="4909091"/>
              <a:ext cx="231228" cy="409904"/>
            </a:xfrm>
            <a:prstGeom prst="downArrow">
              <a:avLst/>
            </a:prstGeom>
            <a:solidFill>
              <a:srgbClr val="4AACC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CBAD7DB8-3CC0-675D-794F-5FFD058E142F}"/>
                </a:ext>
              </a:extLst>
            </p:cNvPr>
            <p:cNvSpPr/>
            <p:nvPr/>
          </p:nvSpPr>
          <p:spPr>
            <a:xfrm>
              <a:off x="2385848" y="5476793"/>
              <a:ext cx="7136388" cy="64649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lnSpc>
                  <a:spcPts val="2427"/>
                </a:lnSpc>
              </a:pPr>
              <a:r>
                <a:rPr lang="en-US" b="1" spc="35" dirty="0">
                  <a:solidFill>
                    <a:srgbClr val="FFFFFF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  <a:cs typeface="Aileron Bold"/>
                  <a:sym typeface="Aileron Bold"/>
                </a:rPr>
                <a:t>「</a:t>
              </a:r>
              <a:r>
                <a:rPr lang="en-US" b="1" spc="35" dirty="0" err="1">
                  <a:solidFill>
                    <a:srgbClr val="FFFFFF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  <a:cs typeface="Aileron Bold"/>
                  <a:sym typeface="Aileron Bold"/>
                </a:rPr>
                <a:t>一生一數字人</a:t>
              </a:r>
              <a:r>
                <a:rPr lang="en-US" b="1" spc="35" dirty="0">
                  <a:solidFill>
                    <a:srgbClr val="FFFFFF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  <a:cs typeface="Aileron Bold"/>
                  <a:sym typeface="Aileron Bold"/>
                </a:rPr>
                <a:t>」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CF8D233-1DA8-4396-8BFF-5475BB59B037}"/>
              </a:ext>
            </a:extLst>
          </p:cNvPr>
          <p:cNvSpPr txBox="1"/>
          <p:nvPr/>
        </p:nvSpPr>
        <p:spPr>
          <a:xfrm>
            <a:off x="8158655" y="2167290"/>
            <a:ext cx="1245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學習模式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3F4E767-0A5B-47D5-E41F-8DECAF7A6E01}"/>
              </a:ext>
            </a:extLst>
          </p:cNvPr>
          <p:cNvSpPr txBox="1"/>
          <p:nvPr/>
        </p:nvSpPr>
        <p:spPr>
          <a:xfrm>
            <a:off x="5473262" y="2167290"/>
            <a:ext cx="1245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科技發展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770AE61-5CCC-186D-C189-06850EFFDDB8}"/>
              </a:ext>
            </a:extLst>
          </p:cNvPr>
          <p:cNvSpPr txBox="1"/>
          <p:nvPr/>
        </p:nvSpPr>
        <p:spPr>
          <a:xfrm>
            <a:off x="2787869" y="2167290"/>
            <a:ext cx="1245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學習目標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954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168008-ECCA-116C-4731-96E5E12CD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2">
            <a:extLst>
              <a:ext uri="{FF2B5EF4-FFF2-40B4-BE49-F238E27FC236}">
                <a16:creationId xmlns:a16="http://schemas.microsoft.com/office/drawing/2014/main" id="{77AC84E3-32B6-01E6-292D-3EDEE739DC2B}"/>
              </a:ext>
            </a:extLst>
          </p:cNvPr>
          <p:cNvSpPr/>
          <p:nvPr/>
        </p:nvSpPr>
        <p:spPr>
          <a:xfrm rot="11698876">
            <a:off x="7438037" y="-1516717"/>
            <a:ext cx="7520747" cy="5086760"/>
          </a:xfrm>
          <a:custGeom>
            <a:avLst/>
            <a:gdLst/>
            <a:ahLst/>
            <a:cxnLst/>
            <a:rect l="l" t="t" r="r" b="b"/>
            <a:pathLst>
              <a:path w="11281121" h="7630140">
                <a:moveTo>
                  <a:pt x="0" y="0"/>
                </a:moveTo>
                <a:lnTo>
                  <a:pt x="11281120" y="0"/>
                </a:lnTo>
                <a:lnTo>
                  <a:pt x="11281120" y="7630140"/>
                </a:lnTo>
                <a:lnTo>
                  <a:pt x="0" y="76301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ı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AEE001E-C855-DF46-7C87-6E00186B664B}"/>
              </a:ext>
            </a:extLst>
          </p:cNvPr>
          <p:cNvSpPr/>
          <p:nvPr/>
        </p:nvSpPr>
        <p:spPr>
          <a:xfrm>
            <a:off x="812800" y="1899839"/>
            <a:ext cx="10769600" cy="4562655"/>
          </a:xfrm>
          <a:prstGeom prst="roundRect">
            <a:avLst>
              <a:gd name="adj" fmla="val 6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7826938-0C20-0315-3CFC-3DB443F9C4C8}"/>
              </a:ext>
            </a:extLst>
          </p:cNvPr>
          <p:cNvGrpSpPr/>
          <p:nvPr/>
        </p:nvGrpSpPr>
        <p:grpSpPr>
          <a:xfrm>
            <a:off x="1141467" y="2057310"/>
            <a:ext cx="4723132" cy="4218814"/>
            <a:chOff x="666595" y="1674501"/>
            <a:chExt cx="5157658" cy="460694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ECF1EE5D-5202-3C04-82C6-B54249B08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7411" y="1674501"/>
              <a:ext cx="4596026" cy="4606943"/>
            </a:xfrm>
            <a:prstGeom prst="rect">
              <a:avLst/>
            </a:prstGeom>
          </p:spPr>
        </p:pic>
        <p:graphicFrame>
          <p:nvGraphicFramePr>
            <p:cNvPr id="3" name="Chart 2">
              <a:extLst>
                <a:ext uri="{FF2B5EF4-FFF2-40B4-BE49-F238E27FC236}">
                  <a16:creationId xmlns:a16="http://schemas.microsoft.com/office/drawing/2014/main" id="{051DEFA9-184C-6114-A50F-E9DBF8EBD3D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38198831"/>
                </p:ext>
              </p:extLst>
            </p:nvPr>
          </p:nvGraphicFramePr>
          <p:xfrm>
            <a:off x="666595" y="2228846"/>
            <a:ext cx="5157658" cy="34384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C562D31-19EF-7585-DA9C-FCBB152C03A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3945" y="1650005"/>
            <a:ext cx="4978651" cy="497865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6CB4A3C-B109-450C-A515-7EC7AE1C02D5}"/>
              </a:ext>
            </a:extLst>
          </p:cNvPr>
          <p:cNvGrpSpPr/>
          <p:nvPr/>
        </p:nvGrpSpPr>
        <p:grpSpPr>
          <a:xfrm>
            <a:off x="812800" y="365592"/>
            <a:ext cx="11480800" cy="1276350"/>
            <a:chOff x="1295400" y="1181100"/>
            <a:chExt cx="17221200" cy="1914525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2B9A0160-75B5-FF73-DB2A-02879B0E7F2D}"/>
                </a:ext>
              </a:extLst>
            </p:cNvPr>
            <p:cNvSpPr/>
            <p:nvPr/>
          </p:nvSpPr>
          <p:spPr>
            <a:xfrm>
              <a:off x="1787698" y="1714500"/>
              <a:ext cx="16728902" cy="916417"/>
            </a:xfrm>
            <a:prstGeom prst="roundRect">
              <a:avLst/>
            </a:prstGeom>
            <a:solidFill>
              <a:srgbClr val="FF575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E1D09E5-21AC-2EBC-C29E-9C79B8911227}"/>
                </a:ext>
              </a:extLst>
            </p:cNvPr>
            <p:cNvGrpSpPr/>
            <p:nvPr/>
          </p:nvGrpSpPr>
          <p:grpSpPr>
            <a:xfrm>
              <a:off x="1295400" y="1181100"/>
              <a:ext cx="1914525" cy="1914525"/>
              <a:chOff x="0" y="0"/>
              <a:chExt cx="812800" cy="812800"/>
            </a:xfrm>
          </p:grpSpPr>
          <p:sp>
            <p:nvSpPr>
              <p:cNvPr id="23" name="Freeform 21">
                <a:extLst>
                  <a:ext uri="{FF2B5EF4-FFF2-40B4-BE49-F238E27FC236}">
                    <a16:creationId xmlns:a16="http://schemas.microsoft.com/office/drawing/2014/main" id="{5AF67E21-232F-5918-8DE1-DAEA7FCAFBA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5757"/>
              </a:solidFill>
              <a:ln w="142875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TextBox 22">
                <a:extLst>
                  <a:ext uri="{FF2B5EF4-FFF2-40B4-BE49-F238E27FC236}">
                    <a16:creationId xmlns:a16="http://schemas.microsoft.com/office/drawing/2014/main" id="{8B16417A-3866-1C9B-CC8B-C8B98497CB3D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2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C066A20-2F35-75A8-4D85-48C4C4AA27BB}"/>
                </a:ext>
              </a:extLst>
            </p:cNvPr>
            <p:cNvSpPr txBox="1"/>
            <p:nvPr/>
          </p:nvSpPr>
          <p:spPr>
            <a:xfrm>
              <a:off x="3415349" y="2044754"/>
              <a:ext cx="10300652" cy="4941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42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35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JhengHei UI" panose="020B0604030504040204" pitchFamily="34" charset="-120"/>
                  <a:ea typeface="Microsoft JhengHei UI" panose="020B0604030504040204" pitchFamily="34" charset="-120"/>
                  <a:cs typeface="Aileron Bold"/>
                  <a:sym typeface="Aileron Bold"/>
                </a:rPr>
                <a:t>全校參與模式</a:t>
              </a:r>
              <a:r>
                <a:rPr kumimoji="0" lang="en-US" sz="3000" b="1" i="0" u="none" strike="noStrike" kern="1200" cap="none" spc="35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JhengHei UI" panose="020B0604030504040204" pitchFamily="34" charset="-120"/>
                  <a:ea typeface="Microsoft JhengHei UI" panose="020B0604030504040204" pitchFamily="34" charset="-120"/>
                  <a:cs typeface="Aileron Bold"/>
                  <a:sym typeface="Aileron Bold"/>
                </a:rPr>
                <a:t>「一生一數字人」活動</a:t>
              </a:r>
              <a:endParaRPr kumimoji="0" lang="en-US" sz="3000" b="1" i="0" u="none" strike="noStrike" kern="1200" cap="none" spc="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Aileron Bold"/>
                <a:sym typeface="Aileron Bold"/>
              </a:endParaRPr>
            </a:p>
          </p:txBody>
        </p:sp>
      </p:grpSp>
      <p:pic>
        <p:nvPicPr>
          <p:cNvPr id="6" name="Picture 5" descr="A cartoon character standing on a bridge&#10;&#10;Description automatically generated">
            <a:extLst>
              <a:ext uri="{FF2B5EF4-FFF2-40B4-BE49-F238E27FC236}">
                <a16:creationId xmlns:a16="http://schemas.microsoft.com/office/drawing/2014/main" id="{F18F086C-8F54-9816-7128-5765A79EAD4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22" t="45480" r="64630" b="34650"/>
          <a:stretch>
            <a:fillRect/>
          </a:stretch>
        </p:blipFill>
        <p:spPr>
          <a:xfrm>
            <a:off x="873317" y="425563"/>
            <a:ext cx="1155316" cy="115640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59483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058B6A-945E-A274-49E7-E86BDF883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2">
            <a:extLst>
              <a:ext uri="{FF2B5EF4-FFF2-40B4-BE49-F238E27FC236}">
                <a16:creationId xmlns:a16="http://schemas.microsoft.com/office/drawing/2014/main" id="{6FC57692-FAE1-D50D-6F8E-364A6C950596}"/>
              </a:ext>
            </a:extLst>
          </p:cNvPr>
          <p:cNvSpPr/>
          <p:nvPr/>
        </p:nvSpPr>
        <p:spPr>
          <a:xfrm rot="11698876">
            <a:off x="7438037" y="-1516717"/>
            <a:ext cx="7520747" cy="5086760"/>
          </a:xfrm>
          <a:custGeom>
            <a:avLst/>
            <a:gdLst/>
            <a:ahLst/>
            <a:cxnLst/>
            <a:rect l="l" t="t" r="r" b="b"/>
            <a:pathLst>
              <a:path w="11281121" h="7630140">
                <a:moveTo>
                  <a:pt x="0" y="0"/>
                </a:moveTo>
                <a:lnTo>
                  <a:pt x="11281120" y="0"/>
                </a:lnTo>
                <a:lnTo>
                  <a:pt x="11281120" y="7630140"/>
                </a:lnTo>
                <a:lnTo>
                  <a:pt x="0" y="76301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r>
              <a:rPr lang="en-US" sz="1200" dirty="0" err="1">
                <a:solidFill>
                  <a:prstClr val="black"/>
                </a:solidFill>
                <a:latin typeface="Calibri"/>
              </a:rPr>
              <a:t>ı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D86F942-CE65-94FF-21E8-02AE8F816718}"/>
              </a:ext>
            </a:extLst>
          </p:cNvPr>
          <p:cNvSpPr/>
          <p:nvPr/>
        </p:nvSpPr>
        <p:spPr>
          <a:xfrm>
            <a:off x="812800" y="1937571"/>
            <a:ext cx="10769600" cy="4754174"/>
          </a:xfrm>
          <a:prstGeom prst="roundRect">
            <a:avLst>
              <a:gd name="adj" fmla="val 6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A28D897-350A-0260-B710-77A3151A2491}"/>
              </a:ext>
            </a:extLst>
          </p:cNvPr>
          <p:cNvGrpSpPr/>
          <p:nvPr/>
        </p:nvGrpSpPr>
        <p:grpSpPr>
          <a:xfrm>
            <a:off x="812800" y="365592"/>
            <a:ext cx="11480800" cy="1276350"/>
            <a:chOff x="1295400" y="1181100"/>
            <a:chExt cx="17221200" cy="1914525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C76EB03A-B7C1-96EA-65DB-B6EBE57196FD}"/>
                </a:ext>
              </a:extLst>
            </p:cNvPr>
            <p:cNvSpPr/>
            <p:nvPr/>
          </p:nvSpPr>
          <p:spPr>
            <a:xfrm>
              <a:off x="1787698" y="1714500"/>
              <a:ext cx="16728902" cy="916417"/>
            </a:xfrm>
            <a:prstGeom prst="roundRect">
              <a:avLst/>
            </a:prstGeom>
            <a:solidFill>
              <a:srgbClr val="FF575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BEE8049-20B5-3AFC-FBB6-B61E3A50F7DE}"/>
                </a:ext>
              </a:extLst>
            </p:cNvPr>
            <p:cNvGrpSpPr/>
            <p:nvPr/>
          </p:nvGrpSpPr>
          <p:grpSpPr>
            <a:xfrm>
              <a:off x="1295400" y="1181100"/>
              <a:ext cx="1914525" cy="1914525"/>
              <a:chOff x="0" y="0"/>
              <a:chExt cx="812800" cy="812800"/>
            </a:xfrm>
          </p:grpSpPr>
          <p:sp>
            <p:nvSpPr>
              <p:cNvPr id="23" name="Freeform 21">
                <a:extLst>
                  <a:ext uri="{FF2B5EF4-FFF2-40B4-BE49-F238E27FC236}">
                    <a16:creationId xmlns:a16="http://schemas.microsoft.com/office/drawing/2014/main" id="{69D8A37F-8A15-ECCA-B91B-F390B076A4AD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5757"/>
              </a:solidFill>
              <a:ln w="142875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" name="TextBox 22">
                <a:extLst>
                  <a:ext uri="{FF2B5EF4-FFF2-40B4-BE49-F238E27FC236}">
                    <a16:creationId xmlns:a16="http://schemas.microsoft.com/office/drawing/2014/main" id="{C15C6987-5333-D423-9FF1-FA22C12518FD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2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326F2BB-2BB7-2706-F1E0-4F8C7ABB9379}"/>
                </a:ext>
              </a:extLst>
            </p:cNvPr>
            <p:cNvSpPr txBox="1"/>
            <p:nvPr/>
          </p:nvSpPr>
          <p:spPr>
            <a:xfrm>
              <a:off x="3732906" y="2071055"/>
              <a:ext cx="10300652" cy="4941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09630">
                <a:lnSpc>
                  <a:spcPts val="2427"/>
                </a:lnSpc>
              </a:pPr>
              <a:r>
                <a:rPr lang="ja-JP" altLang="en-US" sz="3200" b="1" spc="35">
                  <a:solidFill>
                    <a:srgbClr val="FFFFFF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  <a:cs typeface="Aileron Bold"/>
                  <a:sym typeface="Aileron Bold"/>
                </a:rPr>
                <a:t>傳統聊天機器人 </a:t>
              </a:r>
              <a:r>
                <a:rPr lang="en-US" sz="3200" b="1" spc="35" dirty="0">
                  <a:solidFill>
                    <a:srgbClr val="FFFFFF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  <a:cs typeface="Aileron Bold"/>
                  <a:sym typeface="Aileron Bold"/>
                </a:rPr>
                <a:t>vs AI </a:t>
              </a:r>
              <a:r>
                <a:rPr lang="ja-JP" altLang="en-US" sz="3200" b="1" spc="35">
                  <a:solidFill>
                    <a:srgbClr val="FFFFFF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  <a:cs typeface="Aileron Bold"/>
                  <a:sym typeface="Aileron Bold"/>
                </a:rPr>
                <a:t>數字人</a:t>
              </a:r>
            </a:p>
          </p:txBody>
        </p:sp>
      </p:grpSp>
      <p:pic>
        <p:nvPicPr>
          <p:cNvPr id="6" name="Picture 5" descr="A cartoon character standing on a bridge&#10;&#10;Description automatically generated">
            <a:extLst>
              <a:ext uri="{FF2B5EF4-FFF2-40B4-BE49-F238E27FC236}">
                <a16:creationId xmlns:a16="http://schemas.microsoft.com/office/drawing/2014/main" id="{12437E10-03DA-44C3-DE5B-3778ABFC2BC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22" t="45480" r="64630" b="34650"/>
          <a:stretch>
            <a:fillRect/>
          </a:stretch>
        </p:blipFill>
        <p:spPr>
          <a:xfrm>
            <a:off x="873317" y="425563"/>
            <a:ext cx="1155316" cy="1156408"/>
          </a:xfrm>
          <a:prstGeom prst="ellipse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D95127-13B7-7ACE-83B5-CBAE0AA804DE}"/>
              </a:ext>
            </a:extLst>
          </p:cNvPr>
          <p:cNvSpPr txBox="1"/>
          <p:nvPr/>
        </p:nvSpPr>
        <p:spPr>
          <a:xfrm>
            <a:off x="4008730" y="2189042"/>
            <a:ext cx="7370470" cy="872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</a:rPr>
              <a:t>RAG </a:t>
            </a:r>
            <a:r>
              <a:rPr lang="en-US" sz="1800" dirty="0" err="1">
                <a:solidFill>
                  <a:schemeClr val="tx1"/>
                </a:solidFill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</a:rPr>
              <a:t>技術</a:t>
            </a:r>
            <a:r>
              <a:rPr lang="ja-JP" altLang="en-US" sz="1800">
                <a:solidFill>
                  <a:schemeClr val="tx1"/>
                </a:solidFill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</a:rPr>
              <a:t>結合了檢索系統，讓</a:t>
            </a:r>
            <a:r>
              <a:rPr lang="en-US" altLang="ja-JP" sz="1800" dirty="0">
                <a:solidFill>
                  <a:schemeClr val="tx1"/>
                </a:solidFill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</a:rPr>
              <a:t> AI </a:t>
            </a:r>
            <a:r>
              <a:rPr lang="ja-JP" altLang="en-US" sz="1800">
                <a:solidFill>
                  <a:schemeClr val="tx1"/>
                </a:solidFill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</a:rPr>
              <a:t>聊天機器人在對話過程中可以從外部資料庫獲取相關資訊，進一步強化生成的回應質量和相關性。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558E91-7894-1AEE-88C5-292183D7DCA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706" y="2247376"/>
            <a:ext cx="2498118" cy="4139169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97893FA7-EBE8-9549-6FDE-794C8183E927}"/>
              </a:ext>
            </a:extLst>
          </p:cNvPr>
          <p:cNvGrpSpPr/>
          <p:nvPr/>
        </p:nvGrpSpPr>
        <p:grpSpPr>
          <a:xfrm>
            <a:off x="4903367" y="3244214"/>
            <a:ext cx="5059474" cy="3264777"/>
            <a:chOff x="4903367" y="3209274"/>
            <a:chExt cx="5059474" cy="3264777"/>
          </a:xfrm>
        </p:grpSpPr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C46E084D-0D57-2DC4-071A-F1FDD4F56194}"/>
                </a:ext>
              </a:extLst>
            </p:cNvPr>
            <p:cNvSpPr/>
            <p:nvPr/>
          </p:nvSpPr>
          <p:spPr>
            <a:xfrm>
              <a:off x="6785582" y="3209274"/>
              <a:ext cx="1306132" cy="326477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8E23140-AE78-4758-1149-153802335DC5}"/>
                </a:ext>
              </a:extLst>
            </p:cNvPr>
            <p:cNvGrpSpPr/>
            <p:nvPr/>
          </p:nvGrpSpPr>
          <p:grpSpPr>
            <a:xfrm>
              <a:off x="4903367" y="3209274"/>
              <a:ext cx="5059474" cy="3264777"/>
              <a:chOff x="4903367" y="3209274"/>
              <a:chExt cx="5059474" cy="3264777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62B3C5DC-09B7-1CFD-2606-3141C7EFBBA2}"/>
                  </a:ext>
                </a:extLst>
              </p:cNvPr>
              <p:cNvGrpSpPr/>
              <p:nvPr/>
            </p:nvGrpSpPr>
            <p:grpSpPr>
              <a:xfrm>
                <a:off x="4903367" y="3209274"/>
                <a:ext cx="5059474" cy="1372829"/>
                <a:chOff x="4657085" y="3320538"/>
                <a:chExt cx="5493976" cy="1490726"/>
              </a:xfrm>
            </p:grpSpPr>
            <p:sp>
              <p:nvSpPr>
                <p:cNvPr id="11" name="Rounded Rectangle 10">
                  <a:extLst>
                    <a:ext uri="{FF2B5EF4-FFF2-40B4-BE49-F238E27FC236}">
                      <a16:creationId xmlns:a16="http://schemas.microsoft.com/office/drawing/2014/main" id="{63610922-9AF8-EC94-101E-94D2D23776B2}"/>
                    </a:ext>
                  </a:extLst>
                </p:cNvPr>
                <p:cNvSpPr/>
                <p:nvPr/>
              </p:nvSpPr>
              <p:spPr>
                <a:xfrm>
                  <a:off x="4657085" y="3601530"/>
                  <a:ext cx="1209735" cy="1209734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40642C2-EE83-93ED-64E9-8C02FE5467DB}"/>
                    </a:ext>
                  </a:extLst>
                </p:cNvPr>
                <p:cNvSpPr txBox="1"/>
                <p:nvPr/>
              </p:nvSpPr>
              <p:spPr>
                <a:xfrm>
                  <a:off x="4852777" y="3327546"/>
                  <a:ext cx="81835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 err="1"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輸入</a:t>
                  </a:r>
                  <a:endParaRPr lang="en-US" sz="12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22" name="Rounded Rectangle 21">
                  <a:extLst>
                    <a:ext uri="{FF2B5EF4-FFF2-40B4-BE49-F238E27FC236}">
                      <a16:creationId xmlns:a16="http://schemas.microsoft.com/office/drawing/2014/main" id="{152ED816-74B0-5A5C-88D8-F657DB4BFFC2}"/>
                    </a:ext>
                  </a:extLst>
                </p:cNvPr>
                <p:cNvSpPr/>
                <p:nvPr/>
              </p:nvSpPr>
              <p:spPr>
                <a:xfrm>
                  <a:off x="6799206" y="3601530"/>
                  <a:ext cx="1209735" cy="1209734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8ADB79A-72C7-ED61-7AEA-B28DF6E0BB38}"/>
                    </a:ext>
                  </a:extLst>
                </p:cNvPr>
                <p:cNvSpPr txBox="1"/>
                <p:nvPr/>
              </p:nvSpPr>
              <p:spPr>
                <a:xfrm>
                  <a:off x="6869852" y="3331518"/>
                  <a:ext cx="106844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LLM </a:t>
                  </a:r>
                  <a:r>
                    <a:rPr lang="en-US" sz="1200" dirty="0" err="1"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模型</a:t>
                  </a:r>
                  <a:endParaRPr lang="en-US" sz="12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pic>
              <p:nvPicPr>
                <p:cNvPr id="27" name="Graphic 26" descr="Server with solid fill">
                  <a:extLst>
                    <a:ext uri="{FF2B5EF4-FFF2-40B4-BE49-F238E27FC236}">
                      <a16:creationId xmlns:a16="http://schemas.microsoft.com/office/drawing/2014/main" id="{5694F18F-9865-0F1E-DA51-871DCE6B28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94898" y="3795541"/>
                  <a:ext cx="818350" cy="818350"/>
                </a:xfrm>
                <a:prstGeom prst="rect">
                  <a:avLst/>
                </a:prstGeom>
              </p:spPr>
            </p:pic>
            <p:sp>
              <p:nvSpPr>
                <p:cNvPr id="28" name="Rounded Rectangle 27">
                  <a:extLst>
                    <a:ext uri="{FF2B5EF4-FFF2-40B4-BE49-F238E27FC236}">
                      <a16:creationId xmlns:a16="http://schemas.microsoft.com/office/drawing/2014/main" id="{619DFA33-9449-AAFF-5CDD-9370981B2075}"/>
                    </a:ext>
                  </a:extLst>
                </p:cNvPr>
                <p:cNvSpPr/>
                <p:nvPr/>
              </p:nvSpPr>
              <p:spPr>
                <a:xfrm>
                  <a:off x="8941326" y="3599849"/>
                  <a:ext cx="1209735" cy="1209734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29" name="Graphic 28" descr="User with solid fill">
                  <a:extLst>
                    <a:ext uri="{FF2B5EF4-FFF2-40B4-BE49-F238E27FC236}">
                      <a16:creationId xmlns:a16="http://schemas.microsoft.com/office/drawing/2014/main" id="{EB542681-E4CF-AE87-0842-CD1E544733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37019" y="3819912"/>
                  <a:ext cx="818350" cy="818350"/>
                </a:xfrm>
                <a:prstGeom prst="rect">
                  <a:avLst/>
                </a:prstGeom>
              </p:spPr>
            </p:pic>
            <p:pic>
              <p:nvPicPr>
                <p:cNvPr id="31" name="Graphic 30" descr="Chat bubble with solid fill">
                  <a:extLst>
                    <a:ext uri="{FF2B5EF4-FFF2-40B4-BE49-F238E27FC236}">
                      <a16:creationId xmlns:a16="http://schemas.microsoft.com/office/drawing/2014/main" id="{406CC592-C386-4826-5A45-BD951AFBBC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52777" y="3856655"/>
                  <a:ext cx="818350" cy="818350"/>
                </a:xfrm>
                <a:prstGeom prst="rect">
                  <a:avLst/>
                </a:prstGeom>
              </p:spPr>
            </p:pic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9FC8AE08-3063-AD5B-725C-1E1A5D4D9838}"/>
                    </a:ext>
                  </a:extLst>
                </p:cNvPr>
                <p:cNvSpPr txBox="1"/>
                <p:nvPr/>
              </p:nvSpPr>
              <p:spPr>
                <a:xfrm>
                  <a:off x="9137019" y="3320538"/>
                  <a:ext cx="81835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 err="1"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使用者</a:t>
                  </a:r>
                  <a:endParaRPr lang="en-US" sz="12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4C4DD69D-72CC-FAF9-D67A-E2C460E8B1D5}"/>
                  </a:ext>
                </a:extLst>
              </p:cNvPr>
              <p:cNvSpPr/>
              <p:nvPr/>
            </p:nvSpPr>
            <p:spPr>
              <a:xfrm>
                <a:off x="6888243" y="5083854"/>
                <a:ext cx="1114061" cy="111406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DE87C06-06F2-6075-34A0-89E34A1BF89F}"/>
                  </a:ext>
                </a:extLst>
              </p:cNvPr>
              <p:cNvSpPr txBox="1"/>
              <p:nvPr/>
            </p:nvSpPr>
            <p:spPr>
              <a:xfrm>
                <a:off x="6898882" y="6197052"/>
                <a:ext cx="10684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外部資料庫</a:t>
                </a:r>
                <a:endParaRPr 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pic>
            <p:nvPicPr>
              <p:cNvPr id="39" name="Graphic 38" descr="Books with solid fill">
                <a:extLst>
                  <a:ext uri="{FF2B5EF4-FFF2-40B4-BE49-F238E27FC236}">
                    <a16:creationId xmlns:a16="http://schemas.microsoft.com/office/drawing/2014/main" id="{B2FEAE55-3454-4AE6-FB81-F0035B0A23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7043763" y="5224975"/>
                <a:ext cx="834015" cy="834015"/>
              </a:xfrm>
              <a:prstGeom prst="rect">
                <a:avLst/>
              </a:prstGeom>
            </p:spPr>
          </p:pic>
          <p:sp>
            <p:nvSpPr>
              <p:cNvPr id="40" name="Right Arrow 39">
                <a:extLst>
                  <a:ext uri="{FF2B5EF4-FFF2-40B4-BE49-F238E27FC236}">
                    <a16:creationId xmlns:a16="http://schemas.microsoft.com/office/drawing/2014/main" id="{DC33703F-0F76-7CEC-7475-3E729D9BE628}"/>
                  </a:ext>
                </a:extLst>
              </p:cNvPr>
              <p:cNvSpPr/>
              <p:nvPr/>
            </p:nvSpPr>
            <p:spPr>
              <a:xfrm>
                <a:off x="6173537" y="3930244"/>
                <a:ext cx="519699" cy="186560"/>
              </a:xfrm>
              <a:prstGeom prst="rightArrow">
                <a:avLst/>
              </a:prstGeom>
              <a:solidFill>
                <a:srgbClr val="465E8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ight Arrow 40">
                <a:extLst>
                  <a:ext uri="{FF2B5EF4-FFF2-40B4-BE49-F238E27FC236}">
                    <a16:creationId xmlns:a16="http://schemas.microsoft.com/office/drawing/2014/main" id="{BFD9FD3C-D823-1E6C-F07D-F4431A8665D9}"/>
                  </a:ext>
                </a:extLst>
              </p:cNvPr>
              <p:cNvSpPr/>
              <p:nvPr/>
            </p:nvSpPr>
            <p:spPr>
              <a:xfrm>
                <a:off x="8170350" y="3903157"/>
                <a:ext cx="519699" cy="186560"/>
              </a:xfrm>
              <a:prstGeom prst="rightArrow">
                <a:avLst/>
              </a:prstGeom>
              <a:solidFill>
                <a:srgbClr val="465E8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CB1C94F5-AFAD-90DD-EFB2-230AA09805AC}"/>
                  </a:ext>
                </a:extLst>
              </p:cNvPr>
              <p:cNvGrpSpPr/>
              <p:nvPr/>
            </p:nvGrpSpPr>
            <p:grpSpPr>
              <a:xfrm>
                <a:off x="7351992" y="4660949"/>
                <a:ext cx="186561" cy="382490"/>
                <a:chOff x="7363886" y="4748715"/>
                <a:chExt cx="186561" cy="382490"/>
              </a:xfrm>
            </p:grpSpPr>
            <p:sp>
              <p:nvSpPr>
                <p:cNvPr id="42" name="Right Arrow 41">
                  <a:extLst>
                    <a:ext uri="{FF2B5EF4-FFF2-40B4-BE49-F238E27FC236}">
                      <a16:creationId xmlns:a16="http://schemas.microsoft.com/office/drawing/2014/main" id="{FEE4222F-4AC7-6D75-5A62-B6356F0D2BD2}"/>
                    </a:ext>
                  </a:extLst>
                </p:cNvPr>
                <p:cNvSpPr/>
                <p:nvPr/>
              </p:nvSpPr>
              <p:spPr>
                <a:xfrm rot="16200000">
                  <a:off x="7343614" y="4768988"/>
                  <a:ext cx="227105" cy="186560"/>
                </a:xfrm>
                <a:prstGeom prst="rightArrow">
                  <a:avLst/>
                </a:prstGeom>
                <a:solidFill>
                  <a:srgbClr val="465E8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ight Arrow 42">
                  <a:extLst>
                    <a:ext uri="{FF2B5EF4-FFF2-40B4-BE49-F238E27FC236}">
                      <a16:creationId xmlns:a16="http://schemas.microsoft.com/office/drawing/2014/main" id="{B207D19A-D242-8366-5B3C-D4D6D14B6CC3}"/>
                    </a:ext>
                  </a:extLst>
                </p:cNvPr>
                <p:cNvSpPr/>
                <p:nvPr/>
              </p:nvSpPr>
              <p:spPr>
                <a:xfrm rot="5400000">
                  <a:off x="7343613" y="4924373"/>
                  <a:ext cx="227105" cy="186560"/>
                </a:xfrm>
                <a:prstGeom prst="rightArrow">
                  <a:avLst/>
                </a:prstGeom>
                <a:solidFill>
                  <a:srgbClr val="465E8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5795F1E-F4EF-F694-9BDD-D8952EC8A471}"/>
                </a:ext>
              </a:extLst>
            </p:cNvPr>
            <p:cNvSpPr txBox="1"/>
            <p:nvPr/>
          </p:nvSpPr>
          <p:spPr>
            <a:xfrm>
              <a:off x="7925075" y="5772238"/>
              <a:ext cx="10684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RAG </a:t>
              </a:r>
              <a:r>
                <a:rPr lang="ja-JP" altLang="en-US" sz="120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技術</a:t>
              </a:r>
              <a:r>
                <a:rPr lang="en-US" altLang="ja-JP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 </a:t>
              </a:r>
              <a:endParaRPr lang="en-US" sz="12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4173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Freeform 13"/>
          <p:cNvSpPr/>
          <p:nvPr/>
        </p:nvSpPr>
        <p:spPr>
          <a:xfrm rot="11314901">
            <a:off x="-3464499" y="4026611"/>
            <a:ext cx="7520747" cy="5086760"/>
          </a:xfrm>
          <a:custGeom>
            <a:avLst/>
            <a:gdLst/>
            <a:ahLst/>
            <a:cxnLst/>
            <a:rect l="l" t="t" r="r" b="b"/>
            <a:pathLst>
              <a:path w="11281121" h="7630140">
                <a:moveTo>
                  <a:pt x="0" y="0"/>
                </a:moveTo>
                <a:lnTo>
                  <a:pt x="11281121" y="0"/>
                </a:lnTo>
                <a:lnTo>
                  <a:pt x="11281121" y="7630140"/>
                </a:lnTo>
                <a:lnTo>
                  <a:pt x="0" y="76301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812800" y="365592"/>
            <a:ext cx="11480800" cy="1276350"/>
            <a:chOff x="1295400" y="1181100"/>
            <a:chExt cx="17221200" cy="1914525"/>
          </a:xfrm>
        </p:grpSpPr>
        <p:sp>
          <p:nvSpPr>
            <p:cNvPr id="52" name="Rounded Rectangle 51"/>
            <p:cNvSpPr/>
            <p:nvPr/>
          </p:nvSpPr>
          <p:spPr>
            <a:xfrm>
              <a:off x="1787698" y="1714500"/>
              <a:ext cx="16728902" cy="916417"/>
            </a:xfrm>
            <a:prstGeom prst="roundRect">
              <a:avLst/>
            </a:prstGeom>
            <a:solidFill>
              <a:srgbClr val="FF575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46" name="Group 20"/>
            <p:cNvGrpSpPr/>
            <p:nvPr/>
          </p:nvGrpSpPr>
          <p:grpSpPr>
            <a:xfrm>
              <a:off x="1295400" y="1181100"/>
              <a:ext cx="1914525" cy="1914525"/>
              <a:chOff x="0" y="0"/>
              <a:chExt cx="812800" cy="812800"/>
            </a:xfrm>
          </p:grpSpPr>
          <p:sp>
            <p:nvSpPr>
              <p:cNvPr id="48" name="Freeform 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5757"/>
              </a:solidFill>
              <a:ln w="142875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9" name="TextBox 22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2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50" name="TextBox 19"/>
            <p:cNvSpPr txBox="1"/>
            <p:nvPr/>
          </p:nvSpPr>
          <p:spPr>
            <a:xfrm>
              <a:off x="3690171" y="2044754"/>
              <a:ext cx="10025829" cy="4941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09630">
                <a:lnSpc>
                  <a:spcPts val="2427"/>
                </a:lnSpc>
              </a:pPr>
              <a:r>
                <a:rPr lang="en-US" sz="3000" b="1" spc="35" dirty="0">
                  <a:solidFill>
                    <a:srgbClr val="FFFFFF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  <a:cs typeface="Aileron Bold"/>
                  <a:sym typeface="Aileron Bold"/>
                </a:rPr>
                <a:t>「</a:t>
              </a:r>
              <a:r>
                <a:rPr lang="en-US" sz="3000" b="1" spc="35" dirty="0" err="1">
                  <a:solidFill>
                    <a:srgbClr val="FFFFFF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  <a:cs typeface="Aileron Bold"/>
                  <a:sym typeface="Aileron Bold"/>
                </a:rPr>
                <a:t>一生一數字人」活動流程</a:t>
              </a:r>
              <a:endParaRPr lang="en-US" sz="3000" b="1" spc="35" dirty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ileron Bold"/>
                <a:sym typeface="Aileron Bold"/>
              </a:endParaRPr>
            </a:p>
          </p:txBody>
        </p:sp>
      </p:grpSp>
      <p:sp>
        <p:nvSpPr>
          <p:cNvPr id="1036" name="Freeform 13"/>
          <p:cNvSpPr/>
          <p:nvPr/>
        </p:nvSpPr>
        <p:spPr>
          <a:xfrm rot="5950922">
            <a:off x="8533227" y="4123070"/>
            <a:ext cx="7520747" cy="5086760"/>
          </a:xfrm>
          <a:custGeom>
            <a:avLst/>
            <a:gdLst/>
            <a:ahLst/>
            <a:cxnLst/>
            <a:rect l="l" t="t" r="r" b="b"/>
            <a:pathLst>
              <a:path w="11281121" h="7630140">
                <a:moveTo>
                  <a:pt x="0" y="0"/>
                </a:moveTo>
                <a:lnTo>
                  <a:pt x="11281121" y="0"/>
                </a:lnTo>
                <a:lnTo>
                  <a:pt x="11281121" y="7630140"/>
                </a:lnTo>
                <a:lnTo>
                  <a:pt x="0" y="76301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039" name="Group 1038"/>
          <p:cNvGrpSpPr/>
          <p:nvPr/>
        </p:nvGrpSpPr>
        <p:grpSpPr>
          <a:xfrm>
            <a:off x="1042879" y="2264491"/>
            <a:ext cx="10106243" cy="1169966"/>
            <a:chOff x="1564317" y="3396736"/>
            <a:chExt cx="15159365" cy="1754949"/>
          </a:xfrm>
        </p:grpSpPr>
        <p:sp>
          <p:nvSpPr>
            <p:cNvPr id="56" name="Rounded Rectangle 55"/>
            <p:cNvSpPr/>
            <p:nvPr/>
          </p:nvSpPr>
          <p:spPr>
            <a:xfrm>
              <a:off x="2093282" y="3491528"/>
              <a:ext cx="14630400" cy="155452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025" name="Picture 2" descr="腾讯元宝2024官方下载-腾讯元宝app 最新版本免费下载-应用宝官网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4317" y="3396736"/>
              <a:ext cx="1754949" cy="17549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7" name="Rectangle 1026"/>
            <p:cNvSpPr/>
            <p:nvPr/>
          </p:nvSpPr>
          <p:spPr>
            <a:xfrm>
              <a:off x="1721807" y="3577771"/>
              <a:ext cx="1438275" cy="1438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029" name="Picture 4" descr="資料庫檢索前的基本功– 國立臺灣大學圖書館參考服務部落格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4488" y="3547766"/>
              <a:ext cx="1438328" cy="1391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1" name="TextBox 1030"/>
            <p:cNvSpPr txBox="1"/>
            <p:nvPr/>
          </p:nvSpPr>
          <p:spPr>
            <a:xfrm>
              <a:off x="3617282" y="3824547"/>
              <a:ext cx="12890151" cy="10004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09630"/>
              <a:r>
                <a:rPr lang="ja-JP" altLang="en-US" sz="1867">
                  <a:solidFill>
                    <a:prstClr val="white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學生挑選一名在中華文化歷史具有貢獻的歷史人物</a:t>
              </a:r>
              <a:br>
                <a:rPr lang="en-US" altLang="ja-JP" sz="1867" dirty="0">
                  <a:solidFill>
                    <a:prstClr val="white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</a:br>
              <a:r>
                <a:rPr lang="ja-JP" altLang="en-US" sz="1867">
                  <a:solidFill>
                    <a:prstClr val="white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對歷史人物進行詳細的資料研習，包括人物價值觀、歷史事蹟、人物性格等</a:t>
              </a:r>
            </a:p>
          </p:txBody>
        </p:sp>
      </p:grpSp>
      <p:grpSp>
        <p:nvGrpSpPr>
          <p:cNvPr id="1038" name="Group 1037"/>
          <p:cNvGrpSpPr/>
          <p:nvPr/>
        </p:nvGrpSpPr>
        <p:grpSpPr>
          <a:xfrm>
            <a:off x="1042879" y="3671826"/>
            <a:ext cx="10106243" cy="1169966"/>
            <a:chOff x="1564317" y="5507738"/>
            <a:chExt cx="15159365" cy="1754949"/>
          </a:xfrm>
        </p:grpSpPr>
        <p:sp>
          <p:nvSpPr>
            <p:cNvPr id="63" name="Rounded Rectangle 62"/>
            <p:cNvSpPr/>
            <p:nvPr/>
          </p:nvSpPr>
          <p:spPr>
            <a:xfrm>
              <a:off x="2093282" y="5607952"/>
              <a:ext cx="14630400" cy="155452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026" name="Picture 2" descr="腾讯元宝2024官方下载-腾讯元宝app 最新版本免费下载-应用宝官网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4317" y="5507738"/>
              <a:ext cx="1754949" cy="17549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2" name="TextBox 1031"/>
            <p:cNvSpPr txBox="1"/>
            <p:nvPr/>
          </p:nvSpPr>
          <p:spPr>
            <a:xfrm>
              <a:off x="3613970" y="5923147"/>
              <a:ext cx="12890151" cy="10004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09630"/>
              <a:r>
                <a:rPr lang="ja-JP" altLang="en-US" sz="1867">
                  <a:solidFill>
                    <a:prstClr val="white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學生學習使用生成式大模型</a:t>
              </a:r>
              <a:endParaRPr lang="en-US" altLang="ja-JP" sz="1867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defTabSz="609630"/>
              <a:r>
                <a:rPr lang="ja-JP" altLang="en-US" sz="1867">
                  <a:solidFill>
                    <a:prstClr val="white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掌握提示工程、自定義智識庫、連接外部</a:t>
              </a:r>
              <a:r>
                <a:rPr lang="en-US" altLang="ja-JP" sz="1867" dirty="0">
                  <a:solidFill>
                    <a:prstClr val="white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 API </a:t>
              </a:r>
              <a:r>
                <a:rPr lang="ja-JP" altLang="en-US" sz="1867">
                  <a:solidFill>
                    <a:prstClr val="white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等技巧</a:t>
              </a:r>
              <a:endParaRPr lang="en-US" sz="1867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grpSp>
        <p:nvGrpSpPr>
          <p:cNvPr id="1037" name="Group 1036"/>
          <p:cNvGrpSpPr/>
          <p:nvPr/>
        </p:nvGrpSpPr>
        <p:grpSpPr>
          <a:xfrm>
            <a:off x="1042879" y="5098458"/>
            <a:ext cx="10106243" cy="1146326"/>
            <a:chOff x="1564317" y="7647687"/>
            <a:chExt cx="15159365" cy="1719489"/>
          </a:xfrm>
        </p:grpSpPr>
        <p:sp>
          <p:nvSpPr>
            <p:cNvPr id="1024" name="Rounded Rectangle 1023"/>
            <p:cNvSpPr/>
            <p:nvPr/>
          </p:nvSpPr>
          <p:spPr>
            <a:xfrm>
              <a:off x="2093282" y="7724376"/>
              <a:ext cx="14630400" cy="155452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0" name="Freeform 16"/>
            <p:cNvSpPr/>
            <p:nvPr/>
          </p:nvSpPr>
          <p:spPr>
            <a:xfrm>
              <a:off x="1564317" y="7647687"/>
              <a:ext cx="1719489" cy="1719489"/>
            </a:xfrm>
            <a:prstGeom prst="roundRect">
              <a:avLst>
                <a:gd name="adj" fmla="val 24502"/>
              </a:avLst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t="-44878" b="-13148"/>
              </a:stretch>
            </a:blipFill>
          </p:spPr>
          <p:txBody>
            <a:bodyPr/>
            <a:lstStyle/>
            <a:p>
              <a:pPr defTabSz="609630"/>
              <a:endParaRPr lang="en-US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3" name="TextBox 1032"/>
            <p:cNvSpPr txBox="1"/>
            <p:nvPr/>
          </p:nvSpPr>
          <p:spPr>
            <a:xfrm>
              <a:off x="3613970" y="8055254"/>
              <a:ext cx="12890151" cy="10004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09630"/>
              <a:r>
                <a:rPr lang="ja-JP" altLang="en-US" sz="1867">
                  <a:solidFill>
                    <a:prstClr val="white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學生</a:t>
              </a:r>
              <a:r>
                <a:rPr lang="en-US" sz="1867" dirty="0" err="1">
                  <a:solidFill>
                    <a:prstClr val="white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將</a:t>
              </a:r>
              <a:r>
                <a:rPr lang="ja-JP" altLang="en-US" sz="1867">
                  <a:solidFill>
                    <a:prstClr val="white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資料研習報告輸入至生成式大模型</a:t>
              </a:r>
              <a:endParaRPr lang="en-US" altLang="ja-JP" sz="1867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defTabSz="609630"/>
              <a:r>
                <a:rPr lang="en-US" sz="1867" dirty="0" err="1">
                  <a:solidFill>
                    <a:prstClr val="white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最終得到一個以歷史人物為模仿對象的數字人</a:t>
              </a:r>
              <a:endParaRPr lang="en-US" sz="1867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pic>
        <p:nvPicPr>
          <p:cNvPr id="2" name="Picture 1" descr="A cartoon character standing on a bridge&#10;&#10;Description automatically generated">
            <a:extLst>
              <a:ext uri="{FF2B5EF4-FFF2-40B4-BE49-F238E27FC236}">
                <a16:creationId xmlns:a16="http://schemas.microsoft.com/office/drawing/2014/main" id="{280A538E-F09A-E6EC-69E5-ED50B82300B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22" t="45480" r="64630" b="34650"/>
          <a:stretch>
            <a:fillRect/>
          </a:stretch>
        </p:blipFill>
        <p:spPr>
          <a:xfrm>
            <a:off x="873317" y="425563"/>
            <a:ext cx="1155316" cy="1156408"/>
          </a:xfrm>
          <a:prstGeom prst="ellipse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A678CA-7AE0-E849-B5CD-49706E504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3">
            <a:extLst>
              <a:ext uri="{FF2B5EF4-FFF2-40B4-BE49-F238E27FC236}">
                <a16:creationId xmlns:a16="http://schemas.microsoft.com/office/drawing/2014/main" id="{BBC1D4B2-7A13-D9DB-0EFE-3263C968C987}"/>
              </a:ext>
            </a:extLst>
          </p:cNvPr>
          <p:cNvSpPr/>
          <p:nvPr/>
        </p:nvSpPr>
        <p:spPr>
          <a:xfrm rot="18471162">
            <a:off x="-3675058" y="2934893"/>
            <a:ext cx="7520747" cy="5086760"/>
          </a:xfrm>
          <a:custGeom>
            <a:avLst/>
            <a:gdLst/>
            <a:ahLst/>
            <a:cxnLst/>
            <a:rect l="l" t="t" r="r" b="b"/>
            <a:pathLst>
              <a:path w="11281121" h="7630140">
                <a:moveTo>
                  <a:pt x="0" y="0"/>
                </a:moveTo>
                <a:lnTo>
                  <a:pt x="11281121" y="0"/>
                </a:lnTo>
                <a:lnTo>
                  <a:pt x="11281121" y="7630140"/>
                </a:lnTo>
                <a:lnTo>
                  <a:pt x="0" y="76301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3CE0E533-7731-3375-A31C-D4BEDE4DAFDD}"/>
              </a:ext>
            </a:extLst>
          </p:cNvPr>
          <p:cNvSpPr/>
          <p:nvPr/>
        </p:nvSpPr>
        <p:spPr>
          <a:xfrm rot="5950922">
            <a:off x="4331344" y="-29480"/>
            <a:ext cx="7520747" cy="5086760"/>
          </a:xfrm>
          <a:custGeom>
            <a:avLst/>
            <a:gdLst/>
            <a:ahLst/>
            <a:cxnLst/>
            <a:rect l="l" t="t" r="r" b="b"/>
            <a:pathLst>
              <a:path w="11281121" h="7630140">
                <a:moveTo>
                  <a:pt x="0" y="0"/>
                </a:moveTo>
                <a:lnTo>
                  <a:pt x="11281121" y="0"/>
                </a:lnTo>
                <a:lnTo>
                  <a:pt x="11281121" y="7630140"/>
                </a:lnTo>
                <a:lnTo>
                  <a:pt x="0" y="76301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A09154-1F39-4D6D-79D3-6D7ACE95603C}"/>
              </a:ext>
            </a:extLst>
          </p:cNvPr>
          <p:cNvGrpSpPr/>
          <p:nvPr/>
        </p:nvGrpSpPr>
        <p:grpSpPr>
          <a:xfrm>
            <a:off x="454067" y="544339"/>
            <a:ext cx="11283865" cy="677674"/>
            <a:chOff x="508568" y="590846"/>
            <a:chExt cx="11283865" cy="677674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A8AB89D6-8B14-549A-0D31-5CCFFFFAC5E0}"/>
                </a:ext>
              </a:extLst>
            </p:cNvPr>
            <p:cNvSpPr/>
            <p:nvPr/>
          </p:nvSpPr>
          <p:spPr>
            <a:xfrm>
              <a:off x="680737" y="675446"/>
              <a:ext cx="11111696" cy="521923"/>
            </a:xfrm>
            <a:prstGeom prst="roundRect">
              <a:avLst>
                <a:gd name="adj" fmla="val 28545"/>
              </a:avLst>
            </a:prstGeom>
            <a:solidFill>
              <a:srgbClr val="FF575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>
                  <a:solidFill>
                    <a:schemeClr val="bg1"/>
                  </a:solidFill>
                  <a:latin typeface="微軟正黑體" panose="020B0604030504040204" charset="-120"/>
                  <a:ea typeface="微軟正黑體" panose="020B0604030504040204" charset="-120"/>
                </a:rPr>
                <a:t>從老師提供的名單中，挑選一名在中華文化歷史具有貢獻的歷史人物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907A296-A34E-71DC-2579-C41FE7BE6695}"/>
                </a:ext>
              </a:extLst>
            </p:cNvPr>
            <p:cNvSpPr/>
            <p:nvPr/>
          </p:nvSpPr>
          <p:spPr>
            <a:xfrm>
              <a:off x="508568" y="590846"/>
              <a:ext cx="677674" cy="677674"/>
            </a:xfrm>
            <a:prstGeom prst="ellipse">
              <a:avLst/>
            </a:prstGeom>
            <a:solidFill>
              <a:srgbClr val="FF575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１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6E4ED23-A263-3793-0F33-90C67172BC1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704" y="1512078"/>
            <a:ext cx="3597399" cy="39661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EFFCA0-1999-690F-4DC0-CE99E83B0D0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1037" y="1512079"/>
            <a:ext cx="3447439" cy="39661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5F4092-9A39-59F0-D2E3-A040CC9A0CA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295" y="1512079"/>
            <a:ext cx="3641790" cy="3966196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8EB059E-DF53-E1AD-7311-C3025100C468}"/>
              </a:ext>
            </a:extLst>
          </p:cNvPr>
          <p:cNvSpPr/>
          <p:nvPr/>
        </p:nvSpPr>
        <p:spPr>
          <a:xfrm>
            <a:off x="1933575" y="5696619"/>
            <a:ext cx="8324850" cy="77913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微軟正黑體" panose="020B0604030504040204" charset="-120"/>
                <a:ea typeface="微軟正黑體" panose="020B0604030504040204" charset="-120"/>
              </a:rPr>
              <a:t>相關科目老師挑選了十位在中華文化歷史中於不同範疇</a:t>
            </a:r>
            <a:br>
              <a:rPr lang="en-US" altLang="ja-JP" sz="2000" dirty="0">
                <a:solidFill>
                  <a:schemeClr val="bg1"/>
                </a:solidFill>
                <a:latin typeface="微軟正黑體" panose="020B0604030504040204" charset="-120"/>
                <a:ea typeface="微軟正黑體" panose="020B0604030504040204" charset="-120"/>
              </a:rPr>
            </a:br>
            <a:r>
              <a:rPr lang="ja-JP" altLang="en-US" sz="2000">
                <a:solidFill>
                  <a:schemeClr val="bg1"/>
                </a:solidFill>
                <a:latin typeface="微軟正黑體" panose="020B0604030504040204" charset="-120"/>
                <a:ea typeface="微軟正黑體" panose="020B0604030504040204" charset="-120"/>
              </a:rPr>
              <a:t>作出重要貢獻的歷史人物，輔以簡單資料供學生參考選擇</a:t>
            </a:r>
          </a:p>
        </p:txBody>
      </p:sp>
    </p:spTree>
    <p:extLst>
      <p:ext uri="{BB962C8B-B14F-4D97-AF65-F5344CB8AC3E}">
        <p14:creationId xmlns:p14="http://schemas.microsoft.com/office/powerpoint/2010/main" val="9916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FF9861-E7C9-2734-216F-3C5FEF0B0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13">
            <a:extLst>
              <a:ext uri="{FF2B5EF4-FFF2-40B4-BE49-F238E27FC236}">
                <a16:creationId xmlns:a16="http://schemas.microsoft.com/office/drawing/2014/main" id="{D6EFFAA1-5D3E-8189-865F-747E79575913}"/>
              </a:ext>
            </a:extLst>
          </p:cNvPr>
          <p:cNvSpPr/>
          <p:nvPr/>
        </p:nvSpPr>
        <p:spPr>
          <a:xfrm rot="9138262">
            <a:off x="9775112" y="2346229"/>
            <a:ext cx="7520747" cy="5086760"/>
          </a:xfrm>
          <a:custGeom>
            <a:avLst/>
            <a:gdLst/>
            <a:ahLst/>
            <a:cxnLst/>
            <a:rect l="l" t="t" r="r" b="b"/>
            <a:pathLst>
              <a:path w="11281121" h="7630140">
                <a:moveTo>
                  <a:pt x="0" y="0"/>
                </a:moveTo>
                <a:lnTo>
                  <a:pt x="11281121" y="0"/>
                </a:lnTo>
                <a:lnTo>
                  <a:pt x="11281121" y="7630140"/>
                </a:lnTo>
                <a:lnTo>
                  <a:pt x="0" y="76301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Freeform 13">
            <a:extLst>
              <a:ext uri="{FF2B5EF4-FFF2-40B4-BE49-F238E27FC236}">
                <a16:creationId xmlns:a16="http://schemas.microsoft.com/office/drawing/2014/main" id="{D50AF0D4-F770-963D-E907-DA1756176955}"/>
              </a:ext>
            </a:extLst>
          </p:cNvPr>
          <p:cNvSpPr/>
          <p:nvPr/>
        </p:nvSpPr>
        <p:spPr>
          <a:xfrm rot="18471162">
            <a:off x="-3482933" y="-1660205"/>
            <a:ext cx="7520747" cy="5086760"/>
          </a:xfrm>
          <a:custGeom>
            <a:avLst/>
            <a:gdLst/>
            <a:ahLst/>
            <a:cxnLst/>
            <a:rect l="l" t="t" r="r" b="b"/>
            <a:pathLst>
              <a:path w="11281121" h="7630140">
                <a:moveTo>
                  <a:pt x="0" y="0"/>
                </a:moveTo>
                <a:lnTo>
                  <a:pt x="11281121" y="0"/>
                </a:lnTo>
                <a:lnTo>
                  <a:pt x="11281121" y="7630140"/>
                </a:lnTo>
                <a:lnTo>
                  <a:pt x="0" y="76301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5C1211-7498-BE41-784C-20E22041BD03}"/>
              </a:ext>
            </a:extLst>
          </p:cNvPr>
          <p:cNvGrpSpPr/>
          <p:nvPr/>
        </p:nvGrpSpPr>
        <p:grpSpPr>
          <a:xfrm>
            <a:off x="454067" y="544339"/>
            <a:ext cx="11283865" cy="677674"/>
            <a:chOff x="508568" y="590846"/>
            <a:chExt cx="11283865" cy="677674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174A21E9-F8D0-C5DF-A778-C6FC9BCFFD1D}"/>
                </a:ext>
              </a:extLst>
            </p:cNvPr>
            <p:cNvSpPr/>
            <p:nvPr/>
          </p:nvSpPr>
          <p:spPr>
            <a:xfrm>
              <a:off x="680737" y="675446"/>
              <a:ext cx="11111696" cy="521923"/>
            </a:xfrm>
            <a:prstGeom prst="roundRect">
              <a:avLst>
                <a:gd name="adj" fmla="val 28545"/>
              </a:avLst>
            </a:prstGeom>
            <a:solidFill>
              <a:srgbClr val="FF575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>
                  <a:solidFill>
                    <a:schemeClr val="bg1"/>
                  </a:solidFill>
                  <a:latin typeface="微軟正黑體" panose="020B0604030504040204" charset="-120"/>
                  <a:ea typeface="微軟正黑體" panose="020B0604030504040204" charset="-120"/>
                </a:rPr>
                <a:t>歷史人物人選例子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50763B4-3CF6-8A1A-C691-91CE0249BB8B}"/>
                </a:ext>
              </a:extLst>
            </p:cNvPr>
            <p:cNvSpPr/>
            <p:nvPr/>
          </p:nvSpPr>
          <p:spPr>
            <a:xfrm>
              <a:off x="508568" y="590846"/>
              <a:ext cx="677674" cy="677674"/>
            </a:xfrm>
            <a:prstGeom prst="ellipse">
              <a:avLst/>
            </a:prstGeom>
            <a:solidFill>
              <a:srgbClr val="FF575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１</a:t>
              </a:r>
            </a:p>
          </p:txBody>
        </p:sp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6372E64-7552-9585-BF0C-45F216836080}"/>
              </a:ext>
            </a:extLst>
          </p:cNvPr>
          <p:cNvSpPr/>
          <p:nvPr/>
        </p:nvSpPr>
        <p:spPr>
          <a:xfrm>
            <a:off x="8134379" y="2144928"/>
            <a:ext cx="2967487" cy="776378"/>
          </a:xfrm>
          <a:prstGeom prst="roundRect">
            <a:avLst/>
          </a:prstGeom>
          <a:solidFill>
            <a:srgbClr val="465E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>
                <a:latin typeface="+mn-ea"/>
              </a:rPr>
              <a:t>李白、蘇軾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58D3D82-AD5E-59CF-E5D9-148FC65F296A}"/>
              </a:ext>
            </a:extLst>
          </p:cNvPr>
          <p:cNvSpPr/>
          <p:nvPr/>
        </p:nvSpPr>
        <p:spPr>
          <a:xfrm>
            <a:off x="7303227" y="1922079"/>
            <a:ext cx="1222076" cy="12220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>
                <a:solidFill>
                  <a:schemeClr val="tx1"/>
                </a:solidFill>
                <a:latin typeface="+mn-ea"/>
              </a:rPr>
              <a:t>中文</a:t>
            </a:r>
            <a:endParaRPr lang="en-US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2BFDEB9-26E9-AAB5-888F-DF83348C45C5}"/>
              </a:ext>
            </a:extLst>
          </p:cNvPr>
          <p:cNvSpPr/>
          <p:nvPr/>
        </p:nvSpPr>
        <p:spPr>
          <a:xfrm>
            <a:off x="8632920" y="3590571"/>
            <a:ext cx="2967487" cy="776378"/>
          </a:xfrm>
          <a:prstGeom prst="roundRect">
            <a:avLst/>
          </a:prstGeom>
          <a:solidFill>
            <a:srgbClr val="465E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>
                <a:latin typeface="+mn-ea"/>
              </a:rPr>
              <a:t>華陀、李時珍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00900E5-F331-C446-4BB5-13270D112B98}"/>
              </a:ext>
            </a:extLst>
          </p:cNvPr>
          <p:cNvSpPr/>
          <p:nvPr/>
        </p:nvSpPr>
        <p:spPr>
          <a:xfrm>
            <a:off x="7801768" y="3367722"/>
            <a:ext cx="1222076" cy="12220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>
                <a:solidFill>
                  <a:schemeClr val="tx1"/>
                </a:solidFill>
                <a:latin typeface="+mn-ea"/>
              </a:rPr>
              <a:t>科學</a:t>
            </a:r>
            <a:endParaRPr lang="en-US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149B4C8-7C15-43F0-F1CB-67710ED51D5B}"/>
              </a:ext>
            </a:extLst>
          </p:cNvPr>
          <p:cNvSpPr/>
          <p:nvPr/>
        </p:nvSpPr>
        <p:spPr>
          <a:xfrm>
            <a:off x="1051948" y="2144928"/>
            <a:ext cx="2967487" cy="776378"/>
          </a:xfrm>
          <a:prstGeom prst="roundRect">
            <a:avLst/>
          </a:prstGeom>
          <a:solidFill>
            <a:srgbClr val="465E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>
                <a:latin typeface="+mn-ea"/>
              </a:rPr>
              <a:t>祖沖之、劉徽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E789B26-E34F-24F6-EA5F-F968429D3A22}"/>
              </a:ext>
            </a:extLst>
          </p:cNvPr>
          <p:cNvSpPr/>
          <p:nvPr/>
        </p:nvSpPr>
        <p:spPr>
          <a:xfrm>
            <a:off x="3708743" y="1922079"/>
            <a:ext cx="1222076" cy="12220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>
                <a:solidFill>
                  <a:schemeClr val="tx1"/>
                </a:solidFill>
                <a:latin typeface="+mn-ea"/>
              </a:rPr>
              <a:t>數學</a:t>
            </a:r>
            <a:endParaRPr lang="en-US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843601E-2AC2-6D4A-5DA5-34A59F338F4B}"/>
              </a:ext>
            </a:extLst>
          </p:cNvPr>
          <p:cNvSpPr/>
          <p:nvPr/>
        </p:nvSpPr>
        <p:spPr>
          <a:xfrm>
            <a:off x="553404" y="3587486"/>
            <a:ext cx="2967487" cy="776378"/>
          </a:xfrm>
          <a:prstGeom prst="roundRect">
            <a:avLst/>
          </a:prstGeom>
          <a:solidFill>
            <a:srgbClr val="465E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>
                <a:latin typeface="+mn-ea"/>
              </a:rPr>
              <a:t>包拯、孔子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8FFF4F9-52C2-C6F7-4911-B6A6277D29A0}"/>
              </a:ext>
            </a:extLst>
          </p:cNvPr>
          <p:cNvSpPr/>
          <p:nvPr/>
        </p:nvSpPr>
        <p:spPr>
          <a:xfrm>
            <a:off x="3210199" y="3364637"/>
            <a:ext cx="1222076" cy="12220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>
                <a:solidFill>
                  <a:schemeClr val="tx1"/>
                </a:solidFill>
                <a:latin typeface="+mn-ea"/>
              </a:rPr>
              <a:t>人文</a:t>
            </a:r>
            <a:endParaRPr lang="en-US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71011A6D-21D5-B83C-2FBD-48C89D9E5AB8}"/>
              </a:ext>
            </a:extLst>
          </p:cNvPr>
          <p:cNvSpPr/>
          <p:nvPr/>
        </p:nvSpPr>
        <p:spPr>
          <a:xfrm>
            <a:off x="8134379" y="5032411"/>
            <a:ext cx="2967487" cy="776378"/>
          </a:xfrm>
          <a:prstGeom prst="roundRect">
            <a:avLst/>
          </a:prstGeom>
          <a:solidFill>
            <a:srgbClr val="465E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>
                <a:latin typeface="+mn-ea"/>
              </a:rPr>
              <a:t>康熙帝、李世民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4573067-18E6-B5F6-BDD5-FBC059465448}"/>
              </a:ext>
            </a:extLst>
          </p:cNvPr>
          <p:cNvSpPr/>
          <p:nvPr/>
        </p:nvSpPr>
        <p:spPr>
          <a:xfrm>
            <a:off x="7303227" y="4809562"/>
            <a:ext cx="1222076" cy="12220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>
                <a:solidFill>
                  <a:schemeClr val="tx1"/>
                </a:solidFill>
                <a:latin typeface="+mn-ea"/>
              </a:rPr>
              <a:t>中史</a:t>
            </a:r>
            <a:endParaRPr lang="en-US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079DB3E-A3E1-DD93-FE6B-AB97FBFE094F}"/>
              </a:ext>
            </a:extLst>
          </p:cNvPr>
          <p:cNvSpPr/>
          <p:nvPr/>
        </p:nvSpPr>
        <p:spPr>
          <a:xfrm>
            <a:off x="1051948" y="5032411"/>
            <a:ext cx="2967487" cy="776378"/>
          </a:xfrm>
          <a:prstGeom prst="roundRect">
            <a:avLst/>
          </a:prstGeom>
          <a:solidFill>
            <a:srgbClr val="465E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>
                <a:latin typeface="+mn-ea"/>
                <a:cs typeface="Consolas" panose="020B0609020204030204" pitchFamily="49" charset="0"/>
              </a:rPr>
              <a:t>張衡、 畢昇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AE828C2-26A4-0359-B95C-64B84CBB2F85}"/>
              </a:ext>
            </a:extLst>
          </p:cNvPr>
          <p:cNvSpPr/>
          <p:nvPr/>
        </p:nvSpPr>
        <p:spPr>
          <a:xfrm>
            <a:off x="3708743" y="4809562"/>
            <a:ext cx="1222076" cy="12220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>
                <a:solidFill>
                  <a:schemeClr val="tx1"/>
                </a:solidFill>
                <a:latin typeface="+mn-ea"/>
              </a:rPr>
              <a:t>科技</a:t>
            </a:r>
            <a:endParaRPr lang="en-US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FDDEE70-F3C7-B279-4324-E5665E9EBBA1}"/>
              </a:ext>
            </a:extLst>
          </p:cNvPr>
          <p:cNvSpPr/>
          <p:nvPr/>
        </p:nvSpPr>
        <p:spPr>
          <a:xfrm>
            <a:off x="4733026" y="2613885"/>
            <a:ext cx="2725947" cy="27259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>
                <a:solidFill>
                  <a:schemeClr val="tx1"/>
                </a:solidFill>
                <a:latin typeface="+mn-ea"/>
              </a:rPr>
              <a:t>中國歷史偉人</a:t>
            </a:r>
            <a:endParaRPr lang="en-US" sz="28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6022345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bb4b91-0ee2-4151-84b1-5b97fa409fe8">
      <Terms xmlns="http://schemas.microsoft.com/office/infopath/2007/PartnerControls"/>
    </lcf76f155ced4ddcb4097134ff3c332f>
    <TaxCatchAll xmlns="8e1bf359-2b41-46a4-8b9b-3ece4fb97b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EA3C6F449E1C954F8E631DF62F6561C5" ma:contentTypeVersion="14" ma:contentTypeDescription="建立新的文件。" ma:contentTypeScope="" ma:versionID="62b3bff38f76439dd7127185408009a5">
  <xsd:schema xmlns:xsd="http://www.w3.org/2001/XMLSchema" xmlns:xs="http://www.w3.org/2001/XMLSchema" xmlns:p="http://schemas.microsoft.com/office/2006/metadata/properties" xmlns:ns2="0bbb4b91-0ee2-4151-84b1-5b97fa409fe8" xmlns:ns3="8e1bf359-2b41-46a4-8b9b-3ece4fb97bbe" targetNamespace="http://schemas.microsoft.com/office/2006/metadata/properties" ma:root="true" ma:fieldsID="cec610410ae501f38f064115d610c02f" ns2:_="" ns3:_="">
    <xsd:import namespace="0bbb4b91-0ee2-4151-84b1-5b97fa409fe8"/>
    <xsd:import namespace="8e1bf359-2b41-46a4-8b9b-3ece4fb97b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bb4b91-0ee2-4151-84b1-5b97fa409f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影像標籤" ma:readOnly="false" ma:fieldId="{5cf76f15-5ced-4ddc-b409-7134ff3c332f}" ma:taxonomyMulti="true" ma:sspId="e4e264a9-5b14-4428-b4aa-7e2898a0ce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1bf359-2b41-46a4-8b9b-3ece4fb97bbe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ec0ea1f8-702a-4b02-b20d-4f5b4019ce63}" ma:internalName="TaxCatchAll" ma:showField="CatchAllData" ma:web="8e1bf359-2b41-46a4-8b9b-3ece4fb97b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14DCF7-C6C5-4B54-97CC-B34E4F3B81F7}">
  <ds:schemaRefs>
    <ds:schemaRef ds:uri="http://purl.org/dc/dcmitype/"/>
    <ds:schemaRef ds:uri="http://purl.org/dc/elements/1.1/"/>
    <ds:schemaRef ds:uri="0bbb4b91-0ee2-4151-84b1-5b97fa409fe8"/>
    <ds:schemaRef ds:uri="8e1bf359-2b41-46a4-8b9b-3ece4fb97bbe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7EDBFF8-BFF5-4A4C-83D2-49054FFD93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00E18B-7CEA-403A-8B97-335429ED65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bb4b91-0ee2-4151-84b1-5b97fa409fe8"/>
    <ds:schemaRef ds:uri="8e1bf359-2b41-46a4-8b9b-3ece4fb97b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5676</TotalTime>
  <Words>779</Words>
  <Application>Microsoft Office PowerPoint</Application>
  <PresentationFormat>Widescreen</PresentationFormat>
  <Paragraphs>193</Paragraphs>
  <Slides>31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BiauKaiTC Regular</vt:lpstr>
      <vt:lpstr>Hiragino Sans</vt:lpstr>
      <vt:lpstr>微軟正黑體</vt:lpstr>
      <vt:lpstr>Microsoft JhengHei UI</vt:lpstr>
      <vt:lpstr>Microsoft YaHei UI</vt:lpstr>
      <vt:lpstr>思源黑体-粗体 Bold</vt:lpstr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Yeung Gordan</dc:creator>
  <cp:lastModifiedBy>Hilary Lam</cp:lastModifiedBy>
  <cp:revision>7</cp:revision>
  <dcterms:created xsi:type="dcterms:W3CDTF">2025-06-16T01:15:23Z</dcterms:created>
  <dcterms:modified xsi:type="dcterms:W3CDTF">2026-05-11T01:57:56Z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520400.000000000</vt:lpwstr>
  </property>
  <property fmtid="{D5CDD505-2E9C-101B-9397-08002B2CF9AE}" pid="3" name="ContentTypeId">
    <vt:lpwstr>0x010100EA3C6F449E1C954F8E631DF62F6561C5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_SharedFileIndex">
    <vt:lpwstr/>
  </property>
  <property fmtid="{D5CDD505-2E9C-101B-9397-08002B2CF9AE}" pid="8" name="_SourceUrl">
    <vt:lpwstr/>
  </property>
  <property fmtid="{D5CDD505-2E9C-101B-9397-08002B2CF9AE}" pid="9" name="MediaServiceImageTags">
    <vt:lpwstr/>
  </property>
</Properties>
</file>